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322" r:id="rId2"/>
    <p:sldId id="259" r:id="rId3"/>
    <p:sldId id="294" r:id="rId4"/>
    <p:sldId id="337" r:id="rId5"/>
    <p:sldId id="329" r:id="rId6"/>
    <p:sldId id="324" r:id="rId7"/>
    <p:sldId id="336" r:id="rId8"/>
    <p:sldId id="330" r:id="rId9"/>
    <p:sldId id="331" r:id="rId10"/>
    <p:sldId id="333" r:id="rId11"/>
    <p:sldId id="334" r:id="rId12"/>
    <p:sldId id="338" r:id="rId13"/>
    <p:sldId id="339" r:id="rId14"/>
    <p:sldId id="297" r:id="rId15"/>
  </p:sldIdLst>
  <p:sldSz cx="12190413" cy="6859588"/>
  <p:notesSz cx="6858000" cy="9144000"/>
  <p:embeddedFontLst>
    <p:embeddedFont>
      <p:font typeface="Berlin Sans FB Demi" pitchFamily="34" charset="0"/>
      <p:bold r:id="rId18"/>
    </p:embeddedFont>
    <p:embeddedFont>
      <p:font typeface="Calibri Light" pitchFamily="34" charset="0"/>
      <p:regular r:id="rId19"/>
      <p:italic r:id="rId20"/>
    </p:embeddedFont>
    <p:embeddedFont>
      <p:font typeface="Bookman Old Style" pitchFamily="18" charset="0"/>
      <p:regular r:id="rId21"/>
      <p:bold r:id="rId22"/>
      <p:italic r:id="rId23"/>
      <p:boldItalic r:id="rId24"/>
    </p:embeddedFont>
    <p:embeddedFont>
      <p:font typeface="Baskerville Old Face" pitchFamily="18" charset="0"/>
      <p:regular r:id="rId25"/>
    </p:embeddedFont>
    <p:embeddedFont>
      <p:font typeface="High Tower Text" pitchFamily="18" charset="0"/>
      <p:regular r:id="rId26"/>
      <p:italic r:id="rId27"/>
    </p:embeddedFont>
    <p:embeddedFont>
      <p:font typeface="Algerian" pitchFamily="82" charset="0"/>
      <p:regular r:id="rId28"/>
    </p:embeddedFont>
    <p:embeddedFont>
      <p:font typeface="맑은 고딕" pitchFamily="34" charset="-127"/>
      <p:regular r:id="rId29"/>
      <p:bold r:id="rId30"/>
    </p:embeddedFont>
    <p:embeddedFont>
      <p:font typeface="Arial Black" pitchFamily="34" charset="0"/>
      <p:bold r:id="rId31"/>
    </p:embeddedFont>
    <p:embeddedFont>
      <p:font typeface="Rockwell" pitchFamily="18" charset="0"/>
      <p:regular r:id="rId32"/>
      <p:bold r:id="rId33"/>
      <p:italic r:id="rId34"/>
      <p:boldItalic r:id="rId35"/>
    </p:embeddedFont>
    <p:embeddedFont>
      <p:font typeface="Comic Sans MS" pitchFamily="66" charset="0"/>
      <p:regular r:id="rId36"/>
      <p:bold r:id="rId37"/>
      <p:italic r:id="rId38"/>
      <p:boldItalic r:id="rId39"/>
    </p:embeddedFont>
    <p:embeddedFont>
      <p:font typeface="Cambria Math" pitchFamily="18" charset="0"/>
      <p:regular r:id="rId40"/>
    </p:embeddedFont>
    <p:embeddedFont>
      <p:font typeface="Calibri" pitchFamily="34" charset="0"/>
      <p:regular r:id="rId41"/>
      <p:bold r:id="rId42"/>
      <p:italic r:id="rId43"/>
      <p:boldItalic r:id="rId44"/>
    </p:embeddedFont>
    <p:embeddedFont>
      <p:font typeface="Copperplate Gothic Light" pitchFamily="34" charset="0"/>
      <p:regular r:id="rId45"/>
    </p:embeddedFont>
    <p:embeddedFont>
      <p:font typeface="Copperplate Gothic Bold" pitchFamily="34" charset="0"/>
      <p:regular r:id="rId46"/>
    </p:embeddedFont>
    <p:embeddedFont>
      <p:font typeface="Bodoni MT" pitchFamily="18" charset="0"/>
      <p:regular r:id="rId47"/>
      <p:bold r:id="rId48"/>
      <p:italic r:id="rId49"/>
      <p:boldItalic r:id="rId50"/>
    </p:embeddedFont>
    <p:embeddedFont>
      <p:font typeface="Arial Rounded MT Bold" pitchFamily="34" charset="0"/>
      <p:regular r:id="rId51"/>
    </p:embeddedFont>
    <p:embeddedFont>
      <p:font typeface="Britannic Bold" pitchFamily="34" charset="0"/>
      <p:regular r:id="rId52"/>
    </p:embeddedFont>
    <p:embeddedFont>
      <p:font typeface="Noto Sans" charset="0"/>
      <p:regular r:id="rId53"/>
      <p:bold r:id="rId54"/>
      <p:italic r:id="rId55"/>
      <p:boldItalic r:id="rId56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C4E6"/>
    <a:srgbClr val="07B8E1"/>
    <a:srgbClr val="2B4FAF"/>
    <a:srgbClr val="1C7ACC"/>
    <a:srgbClr val="3680DC"/>
    <a:srgbClr val="9A6D3C"/>
    <a:srgbClr val="78552F"/>
    <a:srgbClr val="7F9AB2"/>
    <a:srgbClr val="112F6B"/>
    <a:srgbClr val="5141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20" autoAdjust="0"/>
    <p:restoredTop sz="95380" autoAdjust="0"/>
  </p:normalViewPr>
  <p:slideViewPr>
    <p:cSldViewPr>
      <p:cViewPr>
        <p:scale>
          <a:sx n="91" d="100"/>
          <a:sy n="91" d="100"/>
        </p:scale>
        <p:origin x="-600" y="-34"/>
      </p:cViewPr>
      <p:guideLst>
        <p:guide orient="horz" pos="2160"/>
        <p:guide orient="horz" pos="2161"/>
        <p:guide pos="288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font" Target="fonts/font25.fntdata"/><Relationship Id="rId47" Type="http://schemas.openxmlformats.org/officeDocument/2006/relationships/font" Target="fonts/font30.fntdata"/><Relationship Id="rId50" Type="http://schemas.openxmlformats.org/officeDocument/2006/relationships/font" Target="fonts/font33.fntdata"/><Relationship Id="rId55" Type="http://schemas.openxmlformats.org/officeDocument/2006/relationships/font" Target="fonts/font3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font" Target="fonts/font24.fntdata"/><Relationship Id="rId54" Type="http://schemas.openxmlformats.org/officeDocument/2006/relationships/font" Target="fonts/font3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45" Type="http://schemas.openxmlformats.org/officeDocument/2006/relationships/font" Target="fonts/font28.fntdata"/><Relationship Id="rId53" Type="http://schemas.openxmlformats.org/officeDocument/2006/relationships/font" Target="fonts/font36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49" Type="http://schemas.openxmlformats.org/officeDocument/2006/relationships/font" Target="fonts/font32.fntdata"/><Relationship Id="rId57" Type="http://schemas.openxmlformats.org/officeDocument/2006/relationships/presProps" Target="presProps.xml"/><Relationship Id="rId61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font" Target="fonts/font27.fntdata"/><Relationship Id="rId52" Type="http://schemas.openxmlformats.org/officeDocument/2006/relationships/font" Target="fonts/font35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font" Target="fonts/font26.fntdata"/><Relationship Id="rId48" Type="http://schemas.openxmlformats.org/officeDocument/2006/relationships/font" Target="fonts/font31.fntdata"/><Relationship Id="rId56" Type="http://schemas.openxmlformats.org/officeDocument/2006/relationships/font" Target="fonts/font39.fntdata"/><Relationship Id="rId8" Type="http://schemas.openxmlformats.org/officeDocument/2006/relationships/slide" Target="slides/slide7.xml"/><Relationship Id="rId51" Type="http://schemas.openxmlformats.org/officeDocument/2006/relationships/font" Target="fonts/font3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46" Type="http://schemas.openxmlformats.org/officeDocument/2006/relationships/font" Target="fonts/font29.fntdata"/><Relationship Id="rId5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2020-11-13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2020-11-13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40"/>
            <a:ext cx="12190408" cy="685710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694606" y="1442553"/>
            <a:ext cx="9937104" cy="54708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rgbClr val="07B8E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689231" y="2063936"/>
            <a:ext cx="9983465" cy="115212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 smtClean="0"/>
              <a:t>입력하시오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40"/>
            <a:ext cx="12190408" cy="6857105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2020-11-13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40"/>
            <a:ext cx="12190408" cy="685710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40"/>
            <a:ext cx="12190408" cy="6857105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rgbClr val="07B8E1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 smtClean="0"/>
              <a:t>Replaced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ctr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2020-11-13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40"/>
            <a:ext cx="12190408" cy="685710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 smtClean="0"/>
              <a:t>Replaced with your own text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40"/>
            <a:ext cx="12190408" cy="6857105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2020-11-13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1198662" y="1629594"/>
            <a:ext cx="8712968" cy="136815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2800" dirty="0" smtClean="0"/>
              <a:t>ANALOG ELECTRONICS PROJECT</a:t>
            </a:r>
            <a:endParaRPr lang="en-US" altLang="ko-KR" sz="2800" dirty="0"/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BURGLAR ALARM SYSTEM</a:t>
            </a:r>
            <a:endParaRPr lang="ko-KR" altLang="en-US" b="1" dirty="0"/>
          </a:p>
        </p:txBody>
      </p:sp>
      <p:grpSp>
        <p:nvGrpSpPr>
          <p:cNvPr id="5" name="그룹 4"/>
          <p:cNvGrpSpPr/>
          <p:nvPr/>
        </p:nvGrpSpPr>
        <p:grpSpPr>
          <a:xfrm>
            <a:off x="5427663" y="6166383"/>
            <a:ext cx="1335600" cy="338400"/>
            <a:chOff x="5427663" y="6166383"/>
            <a:chExt cx="1335600" cy="338400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5429245" y="6166383"/>
              <a:ext cx="1332435" cy="3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5628635" y="6341793"/>
              <a:ext cx="85453" cy="130393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5726748" y="6334031"/>
              <a:ext cx="26902" cy="138155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7"/>
            <p:cNvSpPr>
              <a:spLocks noEditPoints="1"/>
            </p:cNvSpPr>
            <p:nvPr/>
          </p:nvSpPr>
          <p:spPr bwMode="auto">
            <a:xfrm>
              <a:off x="5771057" y="6337135"/>
              <a:ext cx="28484" cy="135050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8"/>
            <p:cNvSpPr>
              <a:spLocks noEditPoints="1"/>
            </p:cNvSpPr>
            <p:nvPr/>
          </p:nvSpPr>
          <p:spPr bwMode="auto">
            <a:xfrm>
              <a:off x="5813784" y="6334031"/>
              <a:ext cx="88618" cy="138155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9"/>
            <p:cNvSpPr>
              <a:spLocks noEditPoints="1"/>
            </p:cNvSpPr>
            <p:nvPr/>
          </p:nvSpPr>
          <p:spPr bwMode="auto">
            <a:xfrm>
              <a:off x="5916644" y="6374390"/>
              <a:ext cx="88618" cy="97795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6063814" y="6343344"/>
              <a:ext cx="134510" cy="128841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 noEditPoints="1"/>
            </p:cNvSpPr>
            <p:nvPr/>
          </p:nvSpPr>
          <p:spPr bwMode="auto">
            <a:xfrm>
              <a:off x="6217312" y="6375943"/>
              <a:ext cx="79123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6313843" y="6375943"/>
              <a:ext cx="129762" cy="96242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6467342" y="6334031"/>
              <a:ext cx="77541" cy="138155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14"/>
            <p:cNvSpPr>
              <a:spLocks noEditPoints="1"/>
            </p:cNvSpPr>
            <p:nvPr/>
          </p:nvSpPr>
          <p:spPr bwMode="auto">
            <a:xfrm>
              <a:off x="6555960" y="6375943"/>
              <a:ext cx="80706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6654072" y="6375943"/>
              <a:ext cx="49057" cy="96242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6701546" y="6375943"/>
              <a:ext cx="61717" cy="96242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5427663" y="6259521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5432410" y="6349554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1"/>
            <p:cNvSpPr>
              <a:spLocks/>
            </p:cNvSpPr>
            <p:nvPr/>
          </p:nvSpPr>
          <p:spPr bwMode="auto">
            <a:xfrm>
              <a:off x="5582745" y="6166383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690017" y="5806348"/>
            <a:ext cx="4084773" cy="70788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Berlin Sans FB Demi" pitchFamily="34" charset="0"/>
              </a:rPr>
              <a:t>VAIBHAV RAJ SAHNI 2K19/CO/419</a:t>
            </a:r>
          </a:p>
          <a:p>
            <a:r>
              <a:rPr lang="en-US" dirty="0" smtClean="0">
                <a:solidFill>
                  <a:schemeClr val="bg1"/>
                </a:solidFill>
                <a:latin typeface="Berlin Sans FB Demi" pitchFamily="34" charset="0"/>
              </a:rPr>
              <a:t>VAIBHAV VASHISHT 2K19/CO/420</a:t>
            </a:r>
            <a:endParaRPr lang="en-US" dirty="0">
              <a:solidFill>
                <a:schemeClr val="bg1"/>
              </a:solidFill>
              <a:latin typeface="Berlin Sans FB Dem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119129" y="2241236"/>
            <a:ext cx="5763536" cy="354374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2838871" y="5013970"/>
            <a:ext cx="723314" cy="455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2950664" y="3902048"/>
            <a:ext cx="450444" cy="111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2950664" y="2644408"/>
            <a:ext cx="450445" cy="398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573751" y="4286240"/>
            <a:ext cx="7200" cy="424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580951" y="3320268"/>
            <a:ext cx="7200" cy="424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036246" y="2618203"/>
            <a:ext cx="7200" cy="424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295006" y="2486926"/>
            <a:ext cx="3732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785641" y="4286240"/>
            <a:ext cx="12000" cy="38725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797641" y="3412893"/>
            <a:ext cx="12000" cy="38725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829013" y="3217616"/>
            <a:ext cx="256200" cy="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7171200" y="2486926"/>
            <a:ext cx="3732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171200" y="2723338"/>
            <a:ext cx="40200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826717" y="2226345"/>
            <a:ext cx="118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b="1" dirty="0" smtClean="0">
                <a:solidFill>
                  <a:srgbClr val="FF0000"/>
                </a:solidFill>
              </a:rPr>
              <a:t>CHARGING</a:t>
            </a:r>
            <a:endParaRPr lang="en-IN" sz="11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44942" y="2487398"/>
            <a:ext cx="118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b="1" dirty="0" smtClean="0">
                <a:solidFill>
                  <a:srgbClr val="00B050"/>
                </a:solidFill>
              </a:rPr>
              <a:t>DISCHARGING</a:t>
            </a:r>
            <a:endParaRPr lang="en-IN" sz="1100" b="1" dirty="0">
              <a:solidFill>
                <a:srgbClr val="00B05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637" y="5469476"/>
            <a:ext cx="30474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 smtClean="0">
                <a:solidFill>
                  <a:srgbClr val="FF0000"/>
                </a:solidFill>
                <a:latin typeface="Arial Rounded MT Bold" pitchFamily="34" charset="0"/>
              </a:rPr>
              <a:t>This is the TRIGGER pin. The              comparator gives output 1(high) when voltage at this pin is below 1/3 </a:t>
            </a:r>
            <a:r>
              <a:rPr lang="en-IN" sz="1400" dirty="0" err="1" smtClean="0">
                <a:solidFill>
                  <a:srgbClr val="FF0000"/>
                </a:solidFill>
                <a:latin typeface="Arial Rounded MT Bold" pitchFamily="34" charset="0"/>
              </a:rPr>
              <a:t>Vcc</a:t>
            </a:r>
            <a:r>
              <a:rPr lang="en-IN" sz="1400" dirty="0" smtClean="0">
                <a:solidFill>
                  <a:srgbClr val="FF0000"/>
                </a:solidFill>
                <a:latin typeface="Arial Rounded MT Bold" pitchFamily="34" charset="0"/>
              </a:rPr>
              <a:t> and output 0 (low) when voltage at this point is above          1/3Vcc.</a:t>
            </a:r>
            <a:endParaRPr lang="en-IN" sz="1400" dirty="0">
              <a:solidFill>
                <a:srgbClr val="FF0000"/>
              </a:solidFill>
              <a:latin typeface="Arial Rounded MT Bold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-90346" y="3800147"/>
            <a:ext cx="31191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 smtClean="0">
                <a:solidFill>
                  <a:srgbClr val="FF0000"/>
                </a:solidFill>
                <a:latin typeface="Arial Rounded MT Bold" pitchFamily="34" charset="0"/>
              </a:rPr>
              <a:t>This is the THRESHOLD pin. The  comparator gives output 1 (high) when voltage at this pin exceeds 2/3Vcc and output 0 (low) when    voltage at this point is below          2/3Vcc.</a:t>
            </a:r>
            <a:endParaRPr lang="en-IN" sz="1400" dirty="0">
              <a:solidFill>
                <a:srgbClr val="FF0000"/>
              </a:solidFill>
              <a:latin typeface="Arial Rounded MT Bold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67823" y="1715635"/>
            <a:ext cx="32094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 smtClean="0">
                <a:solidFill>
                  <a:srgbClr val="FF0000"/>
                </a:solidFill>
                <a:latin typeface="Arial Rounded MT Bold" pitchFamily="34" charset="0"/>
              </a:rPr>
              <a:t>This is the DISCHARGE pin. The    base of the transistor is connected to Q’. When Q’ is 1, the transistor   is switched on and the capacitor C starts discharging through the </a:t>
            </a:r>
          </a:p>
          <a:p>
            <a:pPr algn="ctr"/>
            <a:r>
              <a:rPr lang="en-IN" sz="1400" dirty="0" smtClean="0">
                <a:solidFill>
                  <a:srgbClr val="FF0000"/>
                </a:solidFill>
                <a:latin typeface="Arial Rounded MT Bold" pitchFamily="34" charset="0"/>
              </a:rPr>
              <a:t>transistor.</a:t>
            </a:r>
            <a:endParaRPr lang="en-IN" sz="1400" dirty="0">
              <a:solidFill>
                <a:srgbClr val="FF0000"/>
              </a:solidFill>
              <a:latin typeface="Arial Rounded MT Bold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8543478" y="4445479"/>
            <a:ext cx="792088" cy="278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335566" y="4084481"/>
            <a:ext cx="27363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 smtClean="0">
                <a:solidFill>
                  <a:srgbClr val="FF0000"/>
                </a:solidFill>
                <a:latin typeface="Arial Rounded MT Bold" pitchFamily="34" charset="0"/>
              </a:rPr>
              <a:t>This is the OUTPUT pin.</a:t>
            </a:r>
            <a:r>
              <a:rPr lang="en-US" sz="1400" dirty="0">
                <a:solidFill>
                  <a:srgbClr val="FF0000"/>
                </a:solidFill>
                <a:latin typeface="Arial Rounded MT Bold" pitchFamily="34" charset="0"/>
              </a:rPr>
              <a:t> In </a:t>
            </a:r>
            <a:r>
              <a:rPr lang="en-US" sz="1400" dirty="0" smtClean="0">
                <a:solidFill>
                  <a:srgbClr val="FF0000"/>
                </a:solidFill>
                <a:latin typeface="Arial Rounded MT Bold" pitchFamily="34" charset="0"/>
              </a:rPr>
              <a:t>      output low state, </a:t>
            </a:r>
            <a:r>
              <a:rPr lang="en-US" sz="1400" dirty="0">
                <a:solidFill>
                  <a:srgbClr val="FF0000"/>
                </a:solidFill>
                <a:latin typeface="Arial Rounded MT Bold" pitchFamily="34" charset="0"/>
              </a:rPr>
              <a:t>the voltage will </a:t>
            </a:r>
            <a:r>
              <a:rPr lang="en-US" sz="1400" dirty="0" smtClean="0">
                <a:solidFill>
                  <a:srgbClr val="FF0000"/>
                </a:solidFill>
                <a:latin typeface="Arial Rounded MT Bold" pitchFamily="34" charset="0"/>
              </a:rPr>
              <a:t>be close </a:t>
            </a:r>
            <a:r>
              <a:rPr lang="en-US" sz="1400" dirty="0">
                <a:solidFill>
                  <a:srgbClr val="FF0000"/>
                </a:solidFill>
                <a:latin typeface="Arial Rounded MT Bold" pitchFamily="34" charset="0"/>
              </a:rPr>
              <a:t>to 0V. In output </a:t>
            </a:r>
            <a:r>
              <a:rPr lang="en-US" sz="1400" dirty="0" smtClean="0">
                <a:solidFill>
                  <a:srgbClr val="FF0000"/>
                </a:solidFill>
                <a:latin typeface="Arial Rounded MT Bold" pitchFamily="34" charset="0"/>
              </a:rPr>
              <a:t>   high state, the voltage </a:t>
            </a:r>
            <a:r>
              <a:rPr lang="en-US" sz="1400" dirty="0">
                <a:solidFill>
                  <a:srgbClr val="FF0000"/>
                </a:solidFill>
                <a:latin typeface="Arial Rounded MT Bold" pitchFamily="34" charset="0"/>
              </a:rPr>
              <a:t>will be </a:t>
            </a:r>
            <a:r>
              <a:rPr lang="en-US" sz="1400" dirty="0" smtClean="0">
                <a:solidFill>
                  <a:srgbClr val="FF0000"/>
                </a:solidFill>
                <a:latin typeface="Arial Rounded MT Bold" pitchFamily="34" charset="0"/>
              </a:rPr>
              <a:t>  1.7V lower than </a:t>
            </a:r>
            <a:r>
              <a:rPr lang="en-US" sz="1400" dirty="0">
                <a:solidFill>
                  <a:srgbClr val="FF0000"/>
                </a:solidFill>
                <a:latin typeface="Arial Rounded MT Bold" pitchFamily="34" charset="0"/>
              </a:rPr>
              <a:t>the supply </a:t>
            </a:r>
            <a:r>
              <a:rPr lang="en-US" sz="1400" dirty="0" smtClean="0">
                <a:solidFill>
                  <a:srgbClr val="FF0000"/>
                </a:solidFill>
                <a:latin typeface="Arial Rounded MT Bold" pitchFamily="34" charset="0"/>
              </a:rPr>
              <a:t>      voltage</a:t>
            </a:r>
            <a:r>
              <a:rPr lang="en-US" sz="1400" dirty="0">
                <a:solidFill>
                  <a:srgbClr val="FF0000"/>
                </a:solidFill>
                <a:latin typeface="Arial Rounded MT Bold" pitchFamily="34" charset="0"/>
              </a:rPr>
              <a:t>.</a:t>
            </a:r>
            <a:endParaRPr lang="en-IN" sz="1400" dirty="0">
              <a:solidFill>
                <a:srgbClr val="FF0000"/>
              </a:solidFill>
              <a:latin typeface="Arial Rounded MT Bold" pitchFamily="34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5010136" y="5302002"/>
            <a:ext cx="1045136" cy="632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537615" y="5934300"/>
            <a:ext cx="619268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Arial Rounded MT Bold" pitchFamily="34" charset="0"/>
              </a:rPr>
              <a:t>This is the CONTROL pin.</a:t>
            </a:r>
            <a:r>
              <a:rPr lang="en-US" sz="1400" dirty="0">
                <a:solidFill>
                  <a:srgbClr val="FF0000"/>
                </a:solidFill>
                <a:latin typeface="Arial Rounded MT Bold" pitchFamily="34" charset="0"/>
              </a:rPr>
              <a:t> </a:t>
            </a:r>
            <a:r>
              <a:rPr lang="en-US" sz="1400" dirty="0" smtClean="0">
                <a:solidFill>
                  <a:srgbClr val="FF0000"/>
                </a:solidFill>
                <a:latin typeface="Arial Rounded MT Bold" pitchFamily="34" charset="0"/>
              </a:rPr>
              <a:t>It can be used to vary </a:t>
            </a:r>
            <a:r>
              <a:rPr lang="en-US" sz="1400" b="0" i="0" dirty="0" smtClean="0">
                <a:solidFill>
                  <a:srgbClr val="FF0000"/>
                </a:solidFill>
                <a:effectLst/>
                <a:latin typeface="Arial Rounded MT Bold" pitchFamily="34" charset="0"/>
              </a:rPr>
              <a:t>the output frequency in </a:t>
            </a:r>
            <a:r>
              <a:rPr lang="en-US" sz="1400" b="0" i="0" dirty="0" err="1" smtClean="0">
                <a:solidFill>
                  <a:srgbClr val="FF0000"/>
                </a:solidFill>
                <a:effectLst/>
                <a:latin typeface="Arial Rounded MT Bold" pitchFamily="34" charset="0"/>
              </a:rPr>
              <a:t>astable</a:t>
            </a:r>
            <a:r>
              <a:rPr lang="en-US" sz="1400" dirty="0">
                <a:solidFill>
                  <a:srgbClr val="FF0000"/>
                </a:solidFill>
                <a:latin typeface="Arial Rounded MT Bold" pitchFamily="34" charset="0"/>
              </a:rPr>
              <a:t> </a:t>
            </a:r>
            <a:r>
              <a:rPr lang="en-US" sz="1400" b="0" i="0" dirty="0" smtClean="0">
                <a:solidFill>
                  <a:srgbClr val="FF0000"/>
                </a:solidFill>
                <a:effectLst/>
                <a:latin typeface="Arial Rounded MT Bold" pitchFamily="34" charset="0"/>
              </a:rPr>
              <a:t>mode. When not in use, it is recommended that this input be connected to the ground via </a:t>
            </a:r>
            <a:r>
              <a:rPr lang="en-US" sz="1400" dirty="0" smtClean="0">
                <a:solidFill>
                  <a:srgbClr val="FF0000"/>
                </a:solidFill>
                <a:latin typeface="Arial Rounded MT Bold" pitchFamily="34" charset="0"/>
              </a:rPr>
              <a:t>a </a:t>
            </a:r>
            <a:r>
              <a:rPr lang="en-US" sz="1400" b="0" i="0" dirty="0" smtClean="0">
                <a:solidFill>
                  <a:srgbClr val="FF0000"/>
                </a:solidFill>
                <a:effectLst/>
                <a:latin typeface="Arial Rounded MT Bold" pitchFamily="34" charset="0"/>
              </a:rPr>
              <a:t>capacitor.</a:t>
            </a:r>
            <a:endParaRPr lang="en-IN" sz="1400" dirty="0">
              <a:solidFill>
                <a:srgbClr val="FF0000"/>
              </a:solidFill>
              <a:latin typeface="Arial Rounded MT Bold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882665" y="2084843"/>
            <a:ext cx="3306904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rgbClr val="FF0000"/>
                </a:solidFill>
                <a:latin typeface="Arial Rounded MT Bold" pitchFamily="34" charset="0"/>
              </a:rPr>
              <a:t>This is the RESET pin. A </a:t>
            </a:r>
            <a:r>
              <a:rPr lang="en-US" sz="1400" dirty="0">
                <a:solidFill>
                  <a:srgbClr val="FF0000"/>
                </a:solidFill>
                <a:latin typeface="Arial Rounded MT Bold" pitchFamily="34" charset="0"/>
              </a:rPr>
              <a:t>low voltage </a:t>
            </a:r>
            <a:r>
              <a:rPr lang="en-US" sz="1400" dirty="0" smtClean="0">
                <a:solidFill>
                  <a:srgbClr val="FF0000"/>
                </a:solidFill>
                <a:latin typeface="Arial Rounded MT Bold" pitchFamily="34" charset="0"/>
              </a:rPr>
              <a:t> (</a:t>
            </a:r>
            <a:r>
              <a:rPr lang="en-US" sz="1400" dirty="0">
                <a:solidFill>
                  <a:srgbClr val="FF0000"/>
                </a:solidFill>
                <a:latin typeface="Arial Rounded MT Bold" pitchFamily="34" charset="0"/>
              </a:rPr>
              <a:t>less than 0.7V) applied to </a:t>
            </a:r>
            <a:r>
              <a:rPr lang="en-US" sz="1400" dirty="0" smtClean="0">
                <a:solidFill>
                  <a:srgbClr val="FF0000"/>
                </a:solidFill>
                <a:latin typeface="Arial Rounded MT Bold" pitchFamily="34" charset="0"/>
              </a:rPr>
              <a:t>this pin  will cause </a:t>
            </a:r>
            <a:r>
              <a:rPr lang="en-US" sz="1400" dirty="0">
                <a:solidFill>
                  <a:srgbClr val="FF0000"/>
                </a:solidFill>
                <a:latin typeface="Arial Rounded MT Bold" pitchFamily="34" charset="0"/>
              </a:rPr>
              <a:t>the output (pin 3) to go </a:t>
            </a:r>
            <a:r>
              <a:rPr lang="en-US" sz="1400" dirty="0" smtClean="0">
                <a:solidFill>
                  <a:srgbClr val="FF0000"/>
                </a:solidFill>
                <a:latin typeface="Arial Rounded MT Bold" pitchFamily="34" charset="0"/>
              </a:rPr>
              <a:t>     low</a:t>
            </a:r>
            <a:r>
              <a:rPr lang="en-US" sz="1400" dirty="0">
                <a:solidFill>
                  <a:srgbClr val="FF0000"/>
                </a:solidFill>
                <a:latin typeface="Arial Rounded MT Bold" pitchFamily="34" charset="0"/>
              </a:rPr>
              <a:t>. </a:t>
            </a:r>
            <a:r>
              <a:rPr lang="en-US" sz="1400" dirty="0" smtClean="0">
                <a:solidFill>
                  <a:srgbClr val="FF0000"/>
                </a:solidFill>
                <a:latin typeface="Arial Rounded MT Bold" pitchFamily="34" charset="0"/>
              </a:rPr>
              <a:t>This input should remain             connected </a:t>
            </a:r>
            <a:r>
              <a:rPr lang="en-US" sz="1400" dirty="0">
                <a:solidFill>
                  <a:srgbClr val="FF0000"/>
                </a:solidFill>
                <a:latin typeface="Arial Rounded MT Bold" pitchFamily="34" charset="0"/>
              </a:rPr>
              <a:t>to </a:t>
            </a:r>
            <a:r>
              <a:rPr lang="en-US" sz="1400" dirty="0" err="1" smtClean="0">
                <a:solidFill>
                  <a:srgbClr val="FF0000"/>
                </a:solidFill>
                <a:latin typeface="Arial Rounded MT Bold" pitchFamily="34" charset="0"/>
              </a:rPr>
              <a:t>Vcc</a:t>
            </a:r>
            <a:r>
              <a:rPr lang="en-US" sz="1400" dirty="0" smtClean="0">
                <a:solidFill>
                  <a:srgbClr val="FF0000"/>
                </a:solidFill>
                <a:latin typeface="Arial Rounded MT Bold" pitchFamily="34" charset="0"/>
              </a:rPr>
              <a:t> when not used</a:t>
            </a:r>
            <a:r>
              <a:rPr lang="en-US" sz="1400" dirty="0">
                <a:solidFill>
                  <a:srgbClr val="FF0000"/>
                </a:solidFill>
                <a:latin typeface="Arial Rounded MT Bold" pitchFamily="34" charset="0"/>
              </a:rPr>
              <a:t> </a:t>
            </a:r>
            <a:r>
              <a:rPr lang="en-US" sz="1400" dirty="0" smtClean="0">
                <a:solidFill>
                  <a:srgbClr val="FF0000"/>
                </a:solidFill>
                <a:latin typeface="Arial Rounded MT Bold" pitchFamily="34" charset="0"/>
              </a:rPr>
              <a:t>in order to prevent any unwanted          resetting of the output.</a:t>
            </a:r>
            <a:endParaRPr lang="en-IN" sz="1400" dirty="0">
              <a:solidFill>
                <a:srgbClr val="FF0000"/>
              </a:solidFill>
              <a:latin typeface="Arial Rounded MT Bold" pitchFamily="34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6853376" y="2644408"/>
            <a:ext cx="2122150" cy="305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62271" y="296381"/>
            <a:ext cx="8491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latin typeface="Algerian" pitchFamily="82" charset="0"/>
              </a:rPr>
              <a:t>ASTABLE MULTIVIBRATOR CIRCUIT</a:t>
            </a:r>
            <a:endParaRPr lang="en-IN" sz="3600" b="1" dirty="0">
              <a:solidFill>
                <a:schemeClr val="bg1"/>
              </a:solidFill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45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550" y="261442"/>
            <a:ext cx="67687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Arial Rounded MT Bold" pitchFamily="34" charset="0"/>
              </a:rPr>
              <a:t>T2(Charging </a:t>
            </a:r>
            <a:r>
              <a:rPr lang="en-IN" dirty="0">
                <a:solidFill>
                  <a:schemeClr val="bg1"/>
                </a:solidFill>
                <a:latin typeface="Arial Rounded MT Bold" pitchFamily="34" charset="0"/>
              </a:rPr>
              <a:t>time     = 0.693 * (</a:t>
            </a:r>
            <a:r>
              <a:rPr lang="en-IN" dirty="0" smtClean="0">
                <a:solidFill>
                  <a:schemeClr val="bg1"/>
                </a:solidFill>
                <a:latin typeface="Arial Rounded MT Bold" pitchFamily="34" charset="0"/>
              </a:rPr>
              <a:t>R1+R2)C</a:t>
            </a:r>
          </a:p>
          <a:p>
            <a:r>
              <a:rPr lang="en-IN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IN" dirty="0" smtClean="0">
                <a:solidFill>
                  <a:schemeClr val="bg1"/>
                </a:solidFill>
                <a:latin typeface="Arial Rounded MT Bold" pitchFamily="34" charset="0"/>
              </a:rPr>
              <a:t>   of the capacitor)</a:t>
            </a:r>
          </a:p>
          <a:p>
            <a:r>
              <a:rPr lang="en-IN" dirty="0">
                <a:solidFill>
                  <a:schemeClr val="bg1"/>
                </a:solidFill>
                <a:latin typeface="Arial Rounded MT Bold" pitchFamily="34" charset="0"/>
              </a:rPr>
              <a:t>T1(Discharging time  = 0.693 * (</a:t>
            </a:r>
            <a:r>
              <a:rPr lang="en-IN" dirty="0" smtClean="0">
                <a:solidFill>
                  <a:schemeClr val="bg1"/>
                </a:solidFill>
                <a:latin typeface="Arial Rounded MT Bold" pitchFamily="34" charset="0"/>
              </a:rPr>
              <a:t>R2)C</a:t>
            </a:r>
          </a:p>
          <a:p>
            <a:r>
              <a:rPr lang="en-IN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IN" dirty="0" smtClean="0">
                <a:solidFill>
                  <a:schemeClr val="bg1"/>
                </a:solidFill>
                <a:latin typeface="Arial Rounded MT Bold" pitchFamily="34" charset="0"/>
              </a:rPr>
              <a:t>    of the capacitor)</a:t>
            </a:r>
          </a:p>
          <a:p>
            <a:endParaRPr lang="en-IN" dirty="0">
              <a:solidFill>
                <a:schemeClr val="bg1"/>
              </a:solidFill>
              <a:latin typeface="Arial Rounded MT Bold" pitchFamily="34" charset="0"/>
            </a:endParaRPr>
          </a:p>
          <a:p>
            <a:r>
              <a:rPr lang="en-IN" dirty="0" smtClean="0">
                <a:solidFill>
                  <a:schemeClr val="bg1"/>
                </a:solidFill>
                <a:latin typeface="Arial Rounded MT Bold" pitchFamily="34" charset="0"/>
              </a:rPr>
              <a:t>Total time period  = T1 + T2</a:t>
            </a:r>
          </a:p>
          <a:p>
            <a:r>
              <a:rPr lang="en-IN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IN" dirty="0" smtClean="0">
                <a:solidFill>
                  <a:schemeClr val="bg1"/>
                </a:solidFill>
                <a:latin typeface="Arial Rounded MT Bold" pitchFamily="34" charset="0"/>
              </a:rPr>
              <a:t>                                  =  (0.693)*(R1 + 2*R2)*C</a:t>
            </a:r>
          </a:p>
          <a:p>
            <a:endParaRPr lang="en-IN" dirty="0" smtClean="0">
              <a:solidFill>
                <a:schemeClr val="bg1"/>
              </a:solidFill>
              <a:latin typeface="Arial Rounded MT Bold" pitchFamily="34" charset="0"/>
            </a:endParaRPr>
          </a:p>
          <a:p>
            <a:r>
              <a:rPr lang="en-IN" dirty="0" smtClean="0">
                <a:solidFill>
                  <a:schemeClr val="bg1"/>
                </a:solidFill>
                <a:latin typeface="Arial Rounded MT Bold" pitchFamily="34" charset="0"/>
              </a:rPr>
              <a:t>Frequency of the  =   1/T</a:t>
            </a:r>
          </a:p>
          <a:p>
            <a:r>
              <a:rPr lang="en-IN" dirty="0" smtClean="0">
                <a:solidFill>
                  <a:schemeClr val="bg1"/>
                </a:solidFill>
                <a:latin typeface="Arial Rounded MT Bold" pitchFamily="34" charset="0"/>
              </a:rPr>
              <a:t>Output square       =  </a:t>
            </a:r>
            <a:r>
              <a:rPr lang="en-IN" dirty="0">
                <a:solidFill>
                  <a:schemeClr val="bg1"/>
                </a:solidFill>
                <a:latin typeface="Arial Rounded MT Bold" pitchFamily="34" charset="0"/>
              </a:rPr>
              <a:t>1.44/(R1+2R2)*C </a:t>
            </a:r>
            <a:endParaRPr lang="en-IN" dirty="0" smtClean="0">
              <a:solidFill>
                <a:schemeClr val="bg1"/>
              </a:solidFill>
              <a:latin typeface="Arial Rounded MT Bold" pitchFamily="34" charset="0"/>
            </a:endParaRPr>
          </a:p>
          <a:p>
            <a:r>
              <a:rPr lang="en-IN" dirty="0" smtClean="0">
                <a:solidFill>
                  <a:schemeClr val="bg1"/>
                </a:solidFill>
                <a:latin typeface="Arial Rounded MT Bold" pitchFamily="34" charset="0"/>
              </a:rPr>
              <a:t>wave </a:t>
            </a:r>
          </a:p>
          <a:p>
            <a:r>
              <a:rPr lang="en-IN" dirty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IN" dirty="0" smtClean="0">
                <a:solidFill>
                  <a:schemeClr val="bg1"/>
                </a:solidFill>
                <a:latin typeface="Arial Rounded MT Bold" pitchFamily="34" charset="0"/>
              </a:rPr>
              <a:t>                                                              </a:t>
            </a:r>
            <a:endParaRPr lang="en-IN" dirty="0">
              <a:solidFill>
                <a:schemeClr val="bg1"/>
              </a:solidFill>
              <a:latin typeface="Arial Rounded MT Bold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990750" y="4168079"/>
            <a:ext cx="3799454" cy="2081288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cxnSp>
        <p:nvCxnSpPr>
          <p:cNvPr id="4" name="Straight Arrow Connector 3"/>
          <p:cNvCxnSpPr/>
          <p:nvPr/>
        </p:nvCxnSpPr>
        <p:spPr>
          <a:xfrm>
            <a:off x="3437991" y="5208723"/>
            <a:ext cx="360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3906470" y="5208722"/>
            <a:ext cx="533145" cy="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406426" y="5227873"/>
            <a:ext cx="484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T1</a:t>
            </a:r>
            <a:endParaRPr lang="en-IN" sz="1600" dirty="0">
              <a:solidFill>
                <a:srgbClr val="FF0000"/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90477" y="5208723"/>
            <a:ext cx="549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>
                <a:solidFill>
                  <a:srgbClr val="FF0000"/>
                </a:solidFill>
                <a:latin typeface="Arial Black" pitchFamily="34" charset="0"/>
              </a:rPr>
              <a:t>T2</a:t>
            </a:r>
            <a:endParaRPr lang="en-IN" sz="1600" b="1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79182" y="4042634"/>
            <a:ext cx="3609009" cy="1870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1800" dirty="0" smtClean="0">
                <a:solidFill>
                  <a:schemeClr val="bg1"/>
                </a:solidFill>
                <a:effectLst/>
                <a:latin typeface="Arial Rounded MT Bold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graph represents the             charging of the capacitor.</a:t>
            </a:r>
            <a:endParaRPr lang="en-IN" sz="1800" dirty="0" smtClean="0">
              <a:solidFill>
                <a:schemeClr val="bg1"/>
              </a:solidFill>
              <a:effectLst/>
              <a:latin typeface="Arial Rounded MT Bold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chemeClr val="bg1"/>
                </a:solidFill>
                <a:latin typeface="Arial Rounded MT Bold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800" dirty="0" smtClean="0">
                <a:solidFill>
                  <a:schemeClr val="bg1"/>
                </a:solidFill>
                <a:effectLst/>
                <a:latin typeface="Arial Rounded MT Bold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 yellow lines represents      the output voltage while </a:t>
            </a:r>
            <a:r>
              <a:rPr lang="en-US" sz="1800" dirty="0" smtClean="0">
                <a:solidFill>
                  <a:schemeClr val="bg1"/>
                </a:solidFill>
                <a:latin typeface="Arial Rounded MT Bold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800" dirty="0" smtClean="0">
                <a:solidFill>
                  <a:schemeClr val="bg1"/>
                </a:solidFill>
                <a:effectLst/>
                <a:latin typeface="Arial Rounded MT Bold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     blue line represent the               charging of the capacitor.</a:t>
            </a:r>
            <a:endParaRPr lang="en-IN" sz="1800" dirty="0">
              <a:solidFill>
                <a:schemeClr val="bg1"/>
              </a:solidFill>
              <a:effectLst/>
              <a:latin typeface="Arial Rounded MT Bold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69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73158" y="-170606"/>
            <a:ext cx="10971372" cy="798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pPr algn="ctr"/>
            <a:r>
              <a:rPr lang="en-US" altLang="ko-KR" sz="4400" dirty="0" smtClean="0">
                <a:latin typeface="Britannic Bold" pitchFamily="34" charset="0"/>
              </a:rPr>
              <a:t>CIRCUIT DIAGRAM</a:t>
            </a:r>
            <a:endParaRPr lang="en-IN" sz="4400" dirty="0">
              <a:latin typeface="Britannic Bold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0608" y="3840148"/>
            <a:ext cx="1072919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rgbClr val="2FC4E6"/>
                </a:solidFill>
                <a:latin typeface="Arial Rounded MT Bold" pitchFamily="34" charset="0"/>
              </a:rPr>
              <a:t>Here when the trip wire is intact and not </a:t>
            </a:r>
            <a:r>
              <a:rPr lang="en-IN" sz="1800" dirty="0" smtClean="0">
                <a:solidFill>
                  <a:srgbClr val="2FC4E6"/>
                </a:solidFill>
                <a:latin typeface="Arial Rounded MT Bold" pitchFamily="34" charset="0"/>
              </a:rPr>
              <a:t>broken, </a:t>
            </a:r>
            <a:r>
              <a:rPr lang="en-IN" sz="1800" dirty="0">
                <a:solidFill>
                  <a:srgbClr val="2FC4E6"/>
                </a:solidFill>
                <a:latin typeface="Arial Rounded MT Bold" pitchFamily="34" charset="0"/>
              </a:rPr>
              <a:t>t</a:t>
            </a:r>
            <a:r>
              <a:rPr lang="en-IN" sz="1800" dirty="0" smtClean="0">
                <a:solidFill>
                  <a:srgbClr val="2FC4E6"/>
                </a:solidFill>
                <a:latin typeface="Arial Rounded MT Bold" pitchFamily="34" charset="0"/>
              </a:rPr>
              <a:t>he </a:t>
            </a:r>
            <a:r>
              <a:rPr lang="en-IN" sz="1800" dirty="0">
                <a:solidFill>
                  <a:srgbClr val="2FC4E6"/>
                </a:solidFill>
                <a:latin typeface="Arial Rounded MT Bold" pitchFamily="34" charset="0"/>
              </a:rPr>
              <a:t>reset pin will be in low state and therefore output </a:t>
            </a:r>
            <a:r>
              <a:rPr lang="en-IN" sz="1800" dirty="0" smtClean="0">
                <a:solidFill>
                  <a:srgbClr val="2FC4E6"/>
                </a:solidFill>
                <a:latin typeface="Arial Rounded MT Bold" pitchFamily="34" charset="0"/>
              </a:rPr>
              <a:t>of the </a:t>
            </a:r>
            <a:r>
              <a:rPr lang="en-IN" sz="1800" dirty="0">
                <a:solidFill>
                  <a:srgbClr val="2FC4E6"/>
                </a:solidFill>
                <a:latin typeface="Arial Rounded MT Bold" pitchFamily="34" charset="0"/>
              </a:rPr>
              <a:t>IC1 will be inactive. When </a:t>
            </a:r>
            <a:r>
              <a:rPr lang="en-IN" sz="1800" dirty="0" smtClean="0">
                <a:solidFill>
                  <a:srgbClr val="2FC4E6"/>
                </a:solidFill>
                <a:latin typeface="Arial Rounded MT Bold" pitchFamily="34" charset="0"/>
              </a:rPr>
              <a:t>an intruder </a:t>
            </a:r>
            <a:r>
              <a:rPr lang="en-IN" sz="1800" dirty="0">
                <a:solidFill>
                  <a:srgbClr val="2FC4E6"/>
                </a:solidFill>
                <a:latin typeface="Arial Rounded MT Bold" pitchFamily="34" charset="0"/>
              </a:rPr>
              <a:t>entering </a:t>
            </a:r>
            <a:r>
              <a:rPr lang="en-IN" sz="1800" dirty="0" smtClean="0">
                <a:solidFill>
                  <a:srgbClr val="2FC4E6"/>
                </a:solidFill>
                <a:latin typeface="Arial Rounded MT Bold" pitchFamily="34" charset="0"/>
              </a:rPr>
              <a:t>the user’s </a:t>
            </a:r>
            <a:r>
              <a:rPr lang="en-IN" sz="1800" dirty="0">
                <a:solidFill>
                  <a:srgbClr val="2FC4E6"/>
                </a:solidFill>
                <a:latin typeface="Arial Rounded MT Bold" pitchFamily="34" charset="0"/>
              </a:rPr>
              <a:t>house breaks this trip </a:t>
            </a:r>
            <a:r>
              <a:rPr lang="en-IN" sz="1800" dirty="0" smtClean="0">
                <a:solidFill>
                  <a:srgbClr val="2FC4E6"/>
                </a:solidFill>
                <a:latin typeface="Arial Rounded MT Bold" pitchFamily="34" charset="0"/>
              </a:rPr>
              <a:t>   wire</a:t>
            </a:r>
            <a:r>
              <a:rPr lang="en-IN" sz="1800" dirty="0">
                <a:solidFill>
                  <a:srgbClr val="2FC4E6"/>
                </a:solidFill>
                <a:latin typeface="Arial Rounded MT Bold" pitchFamily="34" charset="0"/>
              </a:rPr>
              <a:t>, </a:t>
            </a:r>
            <a:r>
              <a:rPr lang="en-IN" sz="1800" dirty="0" smtClean="0">
                <a:solidFill>
                  <a:srgbClr val="2FC4E6"/>
                </a:solidFill>
                <a:latin typeface="Arial Rounded MT Bold" pitchFamily="34" charset="0"/>
              </a:rPr>
              <a:t>resistor R1 pulls </a:t>
            </a:r>
            <a:r>
              <a:rPr lang="en-IN" sz="1800" dirty="0">
                <a:solidFill>
                  <a:srgbClr val="2FC4E6"/>
                </a:solidFill>
                <a:latin typeface="Arial Rounded MT Bold" pitchFamily="34" charset="0"/>
              </a:rPr>
              <a:t>the reset pin to high logic and </a:t>
            </a:r>
            <a:r>
              <a:rPr lang="en-IN" sz="1800" dirty="0" smtClean="0">
                <a:solidFill>
                  <a:srgbClr val="2FC4E6"/>
                </a:solidFill>
                <a:latin typeface="Arial Rounded MT Bold" pitchFamily="34" charset="0"/>
              </a:rPr>
              <a:t>immediately </a:t>
            </a:r>
            <a:r>
              <a:rPr lang="en-IN" sz="1800" dirty="0">
                <a:solidFill>
                  <a:srgbClr val="2FC4E6"/>
                </a:solidFill>
                <a:latin typeface="Arial Rounded MT Bold" pitchFamily="34" charset="0"/>
              </a:rPr>
              <a:t>the output will become active. </a:t>
            </a:r>
            <a:endParaRPr lang="en-IN" sz="1800" dirty="0" smtClean="0">
              <a:solidFill>
                <a:srgbClr val="2FC4E6"/>
              </a:solidFill>
              <a:effectLst/>
              <a:latin typeface="Arial Rounded MT Bold" pitchFamily="34" charset="0"/>
              <a:ea typeface="Times New Roman" panose="02020603050405020304" pitchFamily="18" charset="0"/>
            </a:endParaRPr>
          </a:p>
          <a:p>
            <a:r>
              <a:rPr lang="en-IN" sz="1800" dirty="0" smtClean="0">
                <a:solidFill>
                  <a:srgbClr val="2FC4E6"/>
                </a:solidFill>
                <a:effectLst/>
                <a:latin typeface="Arial Rounded MT Bold" pitchFamily="34" charset="0"/>
                <a:ea typeface="Times New Roman" panose="02020603050405020304" pitchFamily="18" charset="0"/>
              </a:rPr>
              <a:t>Timer IC</a:t>
            </a:r>
            <a:r>
              <a:rPr lang="en-IN" sz="1800" baseline="-25000" dirty="0" smtClean="0">
                <a:solidFill>
                  <a:srgbClr val="2FC4E6"/>
                </a:solidFill>
                <a:effectLst/>
                <a:latin typeface="Arial Rounded MT Bold" pitchFamily="34" charset="0"/>
                <a:ea typeface="Times New Roman" panose="02020603050405020304" pitchFamily="18" charset="0"/>
              </a:rPr>
              <a:t>1</a:t>
            </a:r>
            <a:r>
              <a:rPr lang="en-IN" sz="1800" dirty="0" smtClean="0">
                <a:solidFill>
                  <a:srgbClr val="2FC4E6"/>
                </a:solidFill>
                <a:effectLst/>
                <a:latin typeface="Arial Rounded MT Bold" pitchFamily="34" charset="0"/>
                <a:ea typeface="Times New Roman" panose="02020603050405020304" pitchFamily="18" charset="0"/>
              </a:rPr>
              <a:t> is  used here in </a:t>
            </a:r>
            <a:r>
              <a:rPr lang="en-IN" sz="1800" dirty="0" err="1" smtClean="0">
                <a:solidFill>
                  <a:srgbClr val="2FC4E6"/>
                </a:solidFill>
                <a:effectLst/>
                <a:latin typeface="Arial Rounded MT Bold" pitchFamily="34" charset="0"/>
                <a:ea typeface="Times New Roman" panose="02020603050405020304" pitchFamily="18" charset="0"/>
              </a:rPr>
              <a:t>astable</a:t>
            </a:r>
            <a:r>
              <a:rPr lang="en-IN" sz="1800" dirty="0" smtClean="0">
                <a:solidFill>
                  <a:srgbClr val="2FC4E6"/>
                </a:solidFill>
                <a:effectLst/>
                <a:latin typeface="Arial Rounded MT Bold" pitchFamily="34" charset="0"/>
                <a:ea typeface="Times New Roman" panose="02020603050405020304" pitchFamily="18" charset="0"/>
              </a:rPr>
              <a:t> mode in such a way that square-wave output at about 1.3 Hz is  obtained. </a:t>
            </a:r>
          </a:p>
          <a:p>
            <a:r>
              <a:rPr lang="en-IN" sz="1800" dirty="0">
                <a:solidFill>
                  <a:srgbClr val="2FC4E6"/>
                </a:solidFill>
                <a:latin typeface="Arial Rounded MT Bold" pitchFamily="34" charset="0"/>
              </a:rPr>
              <a:t>	</a:t>
            </a:r>
            <a:r>
              <a:rPr lang="en-IN" sz="1800" dirty="0" smtClean="0">
                <a:solidFill>
                  <a:srgbClr val="2FC4E6"/>
                </a:solidFill>
                <a:latin typeface="Arial Rounded MT Bold" pitchFamily="34" charset="0"/>
              </a:rPr>
              <a:t>		</a:t>
            </a:r>
            <a:r>
              <a:rPr lang="en-IN" sz="1800" dirty="0">
                <a:solidFill>
                  <a:srgbClr val="2FC4E6"/>
                </a:solidFill>
                <a:latin typeface="Arial Rounded MT Bold" pitchFamily="34" charset="0"/>
              </a:rPr>
              <a:t> F1 = 1.44/(R1+2R2)*C=[1.44(1K+2*10K)50u]Hz=1.3Hz </a:t>
            </a:r>
            <a:endParaRPr lang="en-IN" sz="1800" dirty="0" smtClean="0">
              <a:solidFill>
                <a:srgbClr val="2FC4E6"/>
              </a:solidFill>
              <a:latin typeface="Arial Rounded MT Bold" pitchFamily="34" charset="0"/>
            </a:endParaRPr>
          </a:p>
          <a:p>
            <a:r>
              <a:rPr lang="en-IN" sz="1800" dirty="0" smtClean="0">
                <a:solidFill>
                  <a:srgbClr val="2FC4E6"/>
                </a:solidFill>
                <a:effectLst/>
                <a:latin typeface="Arial Rounded MT Bold" pitchFamily="34" charset="0"/>
                <a:ea typeface="Times New Roman" panose="02020603050405020304" pitchFamily="18" charset="0"/>
              </a:rPr>
              <a:t>IC</a:t>
            </a:r>
            <a:r>
              <a:rPr lang="en-IN" sz="1800" baseline="-25000" dirty="0" smtClean="0">
                <a:solidFill>
                  <a:srgbClr val="2FC4E6"/>
                </a:solidFill>
                <a:effectLst/>
                <a:latin typeface="Arial Rounded MT Bold" pitchFamily="34" charset="0"/>
                <a:ea typeface="Times New Roman" panose="02020603050405020304" pitchFamily="18" charset="0"/>
              </a:rPr>
              <a:t>2</a:t>
            </a:r>
            <a:r>
              <a:rPr lang="en-IN" sz="1800" dirty="0" smtClean="0">
                <a:solidFill>
                  <a:srgbClr val="2FC4E6"/>
                </a:solidFill>
                <a:effectLst/>
                <a:latin typeface="Arial Rounded MT Bold" pitchFamily="34" charset="0"/>
                <a:ea typeface="Times New Roman" panose="02020603050405020304" pitchFamily="18" charset="0"/>
              </a:rPr>
              <a:t> is also configured in </a:t>
            </a:r>
            <a:r>
              <a:rPr lang="en-IN" sz="1800" dirty="0" err="1" smtClean="0">
                <a:solidFill>
                  <a:srgbClr val="2FC4E6"/>
                </a:solidFill>
                <a:effectLst/>
                <a:latin typeface="Arial Rounded MT Bold" pitchFamily="34" charset="0"/>
                <a:ea typeface="Times New Roman" panose="02020603050405020304" pitchFamily="18" charset="0"/>
              </a:rPr>
              <a:t>astable</a:t>
            </a:r>
            <a:r>
              <a:rPr lang="en-IN" sz="1800" dirty="0" smtClean="0">
                <a:solidFill>
                  <a:srgbClr val="2FC4E6"/>
                </a:solidFill>
                <a:effectLst/>
                <a:latin typeface="Arial Rounded MT Bold" pitchFamily="34" charset="0"/>
                <a:ea typeface="Times New Roman" panose="02020603050405020304" pitchFamily="18" charset="0"/>
              </a:rPr>
              <a:t> mode, but it gives an output with about 145Hz frequency.</a:t>
            </a:r>
          </a:p>
          <a:p>
            <a:r>
              <a:rPr lang="en-IN" sz="1800" dirty="0">
                <a:solidFill>
                  <a:srgbClr val="2FC4E6"/>
                </a:solidFill>
                <a:latin typeface="Arial Rounded MT Bold" pitchFamily="34" charset="0"/>
              </a:rPr>
              <a:t>	</a:t>
            </a:r>
            <a:r>
              <a:rPr lang="en-IN" sz="1800" dirty="0" smtClean="0">
                <a:solidFill>
                  <a:srgbClr val="2FC4E6"/>
                </a:solidFill>
                <a:latin typeface="Arial Rounded MT Bold" pitchFamily="34" charset="0"/>
              </a:rPr>
              <a:t>		</a:t>
            </a:r>
            <a:r>
              <a:rPr lang="en-IN" sz="1800" dirty="0">
                <a:solidFill>
                  <a:srgbClr val="2FC4E6"/>
                </a:solidFill>
                <a:latin typeface="Arial Rounded MT Bold" pitchFamily="34" charset="0"/>
              </a:rPr>
              <a:t> F2 = 1.44/(R1+2R2)*C=[1.44(1K+2*10K)0.37u]Hz=145Hz </a:t>
            </a:r>
            <a:endParaRPr lang="en-IN" sz="1800" dirty="0" smtClean="0">
              <a:solidFill>
                <a:srgbClr val="2FC4E6"/>
              </a:solidFill>
              <a:latin typeface="Arial Rounded MT Bold" pitchFamily="34" charset="0"/>
            </a:endParaRPr>
          </a:p>
          <a:p>
            <a:r>
              <a:rPr lang="en-IN" sz="1800" dirty="0" smtClean="0">
                <a:solidFill>
                  <a:srgbClr val="2FC4E6"/>
                </a:solidFill>
                <a:effectLst/>
                <a:latin typeface="Arial Rounded MT Bold" pitchFamily="34" charset="0"/>
                <a:ea typeface="Times New Roman" panose="02020603050405020304" pitchFamily="18" charset="0"/>
              </a:rPr>
              <a:t>The output of IC</a:t>
            </a:r>
            <a:r>
              <a:rPr lang="en-IN" sz="1800" baseline="-25000" dirty="0" smtClean="0">
                <a:solidFill>
                  <a:srgbClr val="2FC4E6"/>
                </a:solidFill>
                <a:effectLst/>
                <a:latin typeface="Arial Rounded MT Bold" pitchFamily="34" charset="0"/>
                <a:ea typeface="Times New Roman" panose="02020603050405020304" pitchFamily="18" charset="0"/>
              </a:rPr>
              <a:t>1</a:t>
            </a:r>
            <a:r>
              <a:rPr lang="en-IN" sz="1800" dirty="0" smtClean="0">
                <a:solidFill>
                  <a:srgbClr val="2FC4E6"/>
                </a:solidFill>
                <a:effectLst/>
                <a:latin typeface="Arial Rounded MT Bold" pitchFamily="34" charset="0"/>
                <a:ea typeface="Times New Roman" panose="02020603050405020304" pitchFamily="18" charset="0"/>
              </a:rPr>
              <a:t> (pin 3) is connected to ‘Reset’ terminal (pin 4) of IC</a:t>
            </a:r>
            <a:r>
              <a:rPr lang="en-IN" sz="1800" baseline="-25000" dirty="0" smtClean="0">
                <a:solidFill>
                  <a:srgbClr val="2FC4E6"/>
                </a:solidFill>
                <a:effectLst/>
                <a:latin typeface="Arial Rounded MT Bold" pitchFamily="34" charset="0"/>
                <a:ea typeface="Times New Roman" panose="02020603050405020304" pitchFamily="18" charset="0"/>
              </a:rPr>
              <a:t>2</a:t>
            </a:r>
            <a:r>
              <a:rPr lang="en-IN" sz="1800" dirty="0" smtClean="0">
                <a:solidFill>
                  <a:srgbClr val="2FC4E6"/>
                </a:solidFill>
                <a:effectLst/>
                <a:latin typeface="Arial Rounded MT Bold" pitchFamily="34" charset="0"/>
                <a:ea typeface="Times New Roman" panose="02020603050405020304" pitchFamily="18" charset="0"/>
              </a:rPr>
              <a:t>. So, this continuous          145Hz tone of IC</a:t>
            </a:r>
            <a:r>
              <a:rPr lang="en-IN" sz="1800" baseline="-25000" dirty="0" smtClean="0">
                <a:solidFill>
                  <a:srgbClr val="2FC4E6"/>
                </a:solidFill>
                <a:effectLst/>
                <a:latin typeface="Arial Rounded MT Bold" pitchFamily="34" charset="0"/>
                <a:ea typeface="Times New Roman" panose="02020603050405020304" pitchFamily="18" charset="0"/>
              </a:rPr>
              <a:t>2 </a:t>
            </a:r>
            <a:r>
              <a:rPr lang="en-IN" sz="1800" dirty="0" smtClean="0">
                <a:solidFill>
                  <a:srgbClr val="2FC4E6"/>
                </a:solidFill>
                <a:effectLst/>
                <a:latin typeface="Arial Rounded MT Bold" pitchFamily="34" charset="0"/>
                <a:ea typeface="Times New Roman" panose="02020603050405020304" pitchFamily="18" charset="0"/>
              </a:rPr>
              <a:t> is interrupted by the 1.3 Hz signal from IC</a:t>
            </a:r>
            <a:r>
              <a:rPr lang="en-IN" sz="1800" baseline="-25000" dirty="0" smtClean="0">
                <a:solidFill>
                  <a:srgbClr val="2FC4E6"/>
                </a:solidFill>
                <a:effectLst/>
                <a:latin typeface="Arial Rounded MT Bold" pitchFamily="34" charset="0"/>
                <a:ea typeface="Times New Roman" panose="02020603050405020304" pitchFamily="18" charset="0"/>
              </a:rPr>
              <a:t>1</a:t>
            </a:r>
            <a:r>
              <a:rPr lang="en-IN" sz="1800" dirty="0" smtClean="0">
                <a:solidFill>
                  <a:srgbClr val="2FC4E6"/>
                </a:solidFill>
                <a:effectLst/>
                <a:latin typeface="Arial Rounded MT Bold" pitchFamily="34" charset="0"/>
                <a:ea typeface="Times New Roman" panose="02020603050405020304" pitchFamily="18" charset="0"/>
              </a:rPr>
              <a:t>,thus, producing a ‘beeping’ sound.</a:t>
            </a:r>
            <a:endParaRPr lang="en-IN" sz="1800" dirty="0">
              <a:solidFill>
                <a:srgbClr val="2FC4E6"/>
              </a:solidFill>
              <a:effectLst/>
              <a:latin typeface="Arial Rounded MT Bold" pitchFamily="34" charset="0"/>
              <a:ea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075" y="555088"/>
            <a:ext cx="8229600" cy="3255602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1062735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14" y="837506"/>
            <a:ext cx="10559703" cy="5177081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5" name="Bent-Up Arrow 4"/>
          <p:cNvSpPr/>
          <p:nvPr/>
        </p:nvSpPr>
        <p:spPr>
          <a:xfrm rot="16200000">
            <a:off x="7599506" y="-954826"/>
            <a:ext cx="1311879" cy="5184576"/>
          </a:xfrm>
          <a:prstGeom prst="bentUpArrow">
            <a:avLst>
              <a:gd name="adj1" fmla="val 25000"/>
              <a:gd name="adj2" fmla="val 24658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6455246" y="1053530"/>
            <a:ext cx="3924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bg1"/>
                </a:solidFill>
              </a:rPr>
              <a:t>OUTPUT THROUGH OSCILLOSCOPE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72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054646" y="1701602"/>
            <a:ext cx="5821584" cy="1368152"/>
          </a:xfrm>
        </p:spPr>
        <p:txBody>
          <a:bodyPr/>
          <a:lstStyle/>
          <a:p>
            <a:r>
              <a:rPr lang="en-US" altLang="ko-KR" dirty="0" smtClean="0"/>
              <a:t>THANK YOU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843411" y="851143"/>
            <a:ext cx="3949005" cy="523220"/>
            <a:chOff x="4511030" y="1197546"/>
            <a:chExt cx="3949005" cy="523220"/>
          </a:xfrm>
        </p:grpSpPr>
        <p:sp>
          <p:nvSpPr>
            <p:cNvPr id="2" name="모서리가 둥근 직사각형 1"/>
            <p:cNvSpPr/>
            <p:nvPr/>
          </p:nvSpPr>
          <p:spPr>
            <a:xfrm rot="2700000">
              <a:off x="4635106" y="1243132"/>
              <a:ext cx="432048" cy="432048"/>
            </a:xfrm>
            <a:prstGeom prst="roundRect">
              <a:avLst/>
            </a:prstGeom>
            <a:solidFill>
              <a:srgbClr val="2FC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511030" y="1197546"/>
              <a:ext cx="3949005" cy="523220"/>
              <a:chOff x="6311230" y="1989634"/>
              <a:chExt cx="4464496" cy="523220"/>
            </a:xfrm>
          </p:grpSpPr>
          <p:sp>
            <p:nvSpPr>
              <p:cNvPr id="46" name="TextBox 13"/>
              <p:cNvSpPr txBox="1">
                <a:spLocks noChangeArrowheads="1"/>
              </p:cNvSpPr>
              <p:nvPr/>
            </p:nvSpPr>
            <p:spPr bwMode="auto">
              <a:xfrm>
                <a:off x="6311230" y="1989634"/>
                <a:ext cx="720082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2800" b="1" dirty="0" smtClean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rPr>
                  <a:t>01</a:t>
                </a:r>
                <a:endParaRPr lang="ko-KR" altLang="en-US" sz="28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7" name="Text Box 5"/>
              <p:cNvSpPr txBox="1">
                <a:spLocks noChangeArrowheads="1"/>
              </p:cNvSpPr>
              <p:nvPr/>
            </p:nvSpPr>
            <p:spPr bwMode="auto">
              <a:xfrm>
                <a:off x="7050905" y="2051189"/>
                <a:ext cx="3724821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b="1" dirty="0" smtClean="0">
                    <a:solidFill>
                      <a:schemeClr val="bg1"/>
                    </a:solidFill>
                    <a:latin typeface="+mj-lt"/>
                  </a:rPr>
                  <a:t>INTRODUCTION</a:t>
                </a:r>
                <a:endParaRPr lang="en-US" altLang="ko-KR" b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sp>
        <p:nvSpPr>
          <p:cNvPr id="44" name="TextBox 43"/>
          <p:cNvSpPr txBox="1"/>
          <p:nvPr/>
        </p:nvSpPr>
        <p:spPr>
          <a:xfrm>
            <a:off x="8007597" y="5518026"/>
            <a:ext cx="31683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CONTENTS</a:t>
            </a:r>
            <a:endParaRPr lang="ko-KR" altLang="en-US" sz="4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142878" y="1495806"/>
            <a:ext cx="3949005" cy="523220"/>
            <a:chOff x="4511030" y="1197546"/>
            <a:chExt cx="3949005" cy="523220"/>
          </a:xfrm>
        </p:grpSpPr>
        <p:sp>
          <p:nvSpPr>
            <p:cNvPr id="22" name="모서리가 둥근 직사각형 21"/>
            <p:cNvSpPr/>
            <p:nvPr/>
          </p:nvSpPr>
          <p:spPr>
            <a:xfrm rot="2700000">
              <a:off x="4635106" y="1243132"/>
              <a:ext cx="432048" cy="432048"/>
            </a:xfrm>
            <a:prstGeom prst="roundRect">
              <a:avLst/>
            </a:prstGeom>
            <a:solidFill>
              <a:srgbClr val="2FC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4511030" y="1197546"/>
              <a:ext cx="3949005" cy="523220"/>
              <a:chOff x="6311230" y="1989634"/>
              <a:chExt cx="4464496" cy="523220"/>
            </a:xfrm>
          </p:grpSpPr>
          <p:sp>
            <p:nvSpPr>
              <p:cNvPr id="24" name="TextBox 13"/>
              <p:cNvSpPr txBox="1">
                <a:spLocks noChangeArrowheads="1"/>
              </p:cNvSpPr>
              <p:nvPr/>
            </p:nvSpPr>
            <p:spPr bwMode="auto">
              <a:xfrm>
                <a:off x="6311230" y="1989634"/>
                <a:ext cx="720082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2800" b="1" dirty="0" smtClean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rPr>
                  <a:t>02</a:t>
                </a:r>
                <a:endParaRPr lang="ko-KR" altLang="en-US" sz="28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" name="Text Box 5"/>
              <p:cNvSpPr txBox="1">
                <a:spLocks noChangeArrowheads="1"/>
              </p:cNvSpPr>
              <p:nvPr/>
            </p:nvSpPr>
            <p:spPr bwMode="auto">
              <a:xfrm>
                <a:off x="7050905" y="2051189"/>
                <a:ext cx="3724821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b="1" dirty="0" smtClean="0">
                    <a:solidFill>
                      <a:schemeClr val="bg1"/>
                    </a:solidFill>
                    <a:latin typeface="+mj-lt"/>
                  </a:rPr>
                  <a:t>CIRCUIT COMPONENTS</a:t>
                </a:r>
                <a:endParaRPr lang="en-US" altLang="ko-KR" b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grpSp>
        <p:nvGrpSpPr>
          <p:cNvPr id="27" name="그룹 26"/>
          <p:cNvGrpSpPr/>
          <p:nvPr/>
        </p:nvGrpSpPr>
        <p:grpSpPr>
          <a:xfrm>
            <a:off x="3502918" y="2140469"/>
            <a:ext cx="3949005" cy="523220"/>
            <a:chOff x="4511030" y="1197546"/>
            <a:chExt cx="3949005" cy="523220"/>
          </a:xfrm>
        </p:grpSpPr>
        <p:sp>
          <p:nvSpPr>
            <p:cNvPr id="28" name="모서리가 둥근 직사각형 27"/>
            <p:cNvSpPr/>
            <p:nvPr/>
          </p:nvSpPr>
          <p:spPr>
            <a:xfrm rot="2700000">
              <a:off x="4635106" y="1243132"/>
              <a:ext cx="432048" cy="432048"/>
            </a:xfrm>
            <a:prstGeom prst="roundRect">
              <a:avLst/>
            </a:prstGeom>
            <a:solidFill>
              <a:srgbClr val="2FC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4511030" y="1197546"/>
              <a:ext cx="3949005" cy="523220"/>
              <a:chOff x="6311230" y="1989634"/>
              <a:chExt cx="4464496" cy="523220"/>
            </a:xfrm>
          </p:grpSpPr>
          <p:sp>
            <p:nvSpPr>
              <p:cNvPr id="30" name="TextBox 13"/>
              <p:cNvSpPr txBox="1">
                <a:spLocks noChangeArrowheads="1"/>
              </p:cNvSpPr>
              <p:nvPr/>
            </p:nvSpPr>
            <p:spPr bwMode="auto">
              <a:xfrm>
                <a:off x="6311230" y="1989634"/>
                <a:ext cx="720082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2800" b="1" dirty="0" smtClean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rPr>
                  <a:t>03</a:t>
                </a:r>
                <a:endParaRPr lang="ko-KR" altLang="en-US" sz="28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1" name="Text Box 5"/>
              <p:cNvSpPr txBox="1">
                <a:spLocks noChangeArrowheads="1"/>
              </p:cNvSpPr>
              <p:nvPr/>
            </p:nvSpPr>
            <p:spPr bwMode="auto">
              <a:xfrm>
                <a:off x="7050905" y="2051189"/>
                <a:ext cx="3724821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b="1" dirty="0" smtClean="0">
                    <a:solidFill>
                      <a:schemeClr val="bg1"/>
                    </a:solidFill>
                    <a:latin typeface="+mj-lt"/>
                  </a:rPr>
                  <a:t>IC 555 TIMER</a:t>
                </a:r>
                <a:endParaRPr lang="en-US" altLang="ko-KR" b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grpSp>
        <p:nvGrpSpPr>
          <p:cNvPr id="32" name="그룹 31"/>
          <p:cNvGrpSpPr/>
          <p:nvPr/>
        </p:nvGrpSpPr>
        <p:grpSpPr>
          <a:xfrm>
            <a:off x="3862958" y="2785132"/>
            <a:ext cx="5760640" cy="523220"/>
            <a:chOff x="4511030" y="1197546"/>
            <a:chExt cx="5760640" cy="523220"/>
          </a:xfrm>
        </p:grpSpPr>
        <p:sp>
          <p:nvSpPr>
            <p:cNvPr id="33" name="모서리가 둥근 직사각형 32"/>
            <p:cNvSpPr/>
            <p:nvPr/>
          </p:nvSpPr>
          <p:spPr>
            <a:xfrm rot="2700000">
              <a:off x="4635106" y="1243132"/>
              <a:ext cx="432048" cy="432048"/>
            </a:xfrm>
            <a:prstGeom prst="roundRect">
              <a:avLst/>
            </a:prstGeom>
            <a:solidFill>
              <a:srgbClr val="2FC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4511030" y="1197546"/>
              <a:ext cx="5760640" cy="523220"/>
              <a:chOff x="6311230" y="1989634"/>
              <a:chExt cx="6512616" cy="523220"/>
            </a:xfrm>
          </p:grpSpPr>
          <p:sp>
            <p:nvSpPr>
              <p:cNvPr id="35" name="TextBox 13"/>
              <p:cNvSpPr txBox="1">
                <a:spLocks noChangeArrowheads="1"/>
              </p:cNvSpPr>
              <p:nvPr/>
            </p:nvSpPr>
            <p:spPr bwMode="auto">
              <a:xfrm>
                <a:off x="6311230" y="1989634"/>
                <a:ext cx="720082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2800" b="1" dirty="0" smtClean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rPr>
                  <a:t>04</a:t>
                </a:r>
                <a:endParaRPr lang="ko-KR" altLang="en-US" sz="28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6" name="Text Box 5"/>
              <p:cNvSpPr txBox="1">
                <a:spLocks noChangeArrowheads="1"/>
              </p:cNvSpPr>
              <p:nvPr/>
            </p:nvSpPr>
            <p:spPr bwMode="auto">
              <a:xfrm>
                <a:off x="7050904" y="2051189"/>
                <a:ext cx="5772942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b="1" dirty="0" smtClean="0">
                    <a:solidFill>
                      <a:schemeClr val="bg1"/>
                    </a:solidFill>
                    <a:latin typeface="+mj-lt"/>
                  </a:rPr>
                  <a:t>IC 555 TIMER AS ASTABLE MULTIVIBRATOR</a:t>
                </a:r>
                <a:endParaRPr lang="en-US" altLang="ko-KR" b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grpSp>
        <p:nvGrpSpPr>
          <p:cNvPr id="37" name="그룹 36"/>
          <p:cNvGrpSpPr/>
          <p:nvPr/>
        </p:nvGrpSpPr>
        <p:grpSpPr>
          <a:xfrm>
            <a:off x="4222998" y="3429794"/>
            <a:ext cx="4968551" cy="523220"/>
            <a:chOff x="4511030" y="1197546"/>
            <a:chExt cx="4968551" cy="523220"/>
          </a:xfrm>
        </p:grpSpPr>
        <p:sp>
          <p:nvSpPr>
            <p:cNvPr id="38" name="모서리가 둥근 직사각형 37"/>
            <p:cNvSpPr/>
            <p:nvPr/>
          </p:nvSpPr>
          <p:spPr>
            <a:xfrm rot="2700000">
              <a:off x="4635106" y="1243132"/>
              <a:ext cx="432048" cy="432048"/>
            </a:xfrm>
            <a:prstGeom prst="roundRect">
              <a:avLst/>
            </a:prstGeom>
            <a:solidFill>
              <a:srgbClr val="2FC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grpSp>
          <p:nvGrpSpPr>
            <p:cNvPr id="39" name="그룹 38"/>
            <p:cNvGrpSpPr/>
            <p:nvPr/>
          </p:nvGrpSpPr>
          <p:grpSpPr>
            <a:xfrm>
              <a:off x="4511030" y="1197546"/>
              <a:ext cx="4968551" cy="523220"/>
              <a:chOff x="6311230" y="1989634"/>
              <a:chExt cx="5617130" cy="523220"/>
            </a:xfrm>
          </p:grpSpPr>
          <p:sp>
            <p:nvSpPr>
              <p:cNvPr id="40" name="TextBox 13"/>
              <p:cNvSpPr txBox="1">
                <a:spLocks noChangeArrowheads="1"/>
              </p:cNvSpPr>
              <p:nvPr/>
            </p:nvSpPr>
            <p:spPr bwMode="auto">
              <a:xfrm>
                <a:off x="6311230" y="1989634"/>
                <a:ext cx="720082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2800" b="1" dirty="0" smtClean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rPr>
                  <a:t>05</a:t>
                </a:r>
                <a:endParaRPr lang="ko-KR" altLang="en-US" sz="28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1" name="Text Box 5"/>
              <p:cNvSpPr txBox="1">
                <a:spLocks noChangeArrowheads="1"/>
              </p:cNvSpPr>
              <p:nvPr/>
            </p:nvSpPr>
            <p:spPr bwMode="auto">
              <a:xfrm>
                <a:off x="7050904" y="2051189"/>
                <a:ext cx="4877456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b="1" dirty="0" smtClean="0">
                    <a:solidFill>
                      <a:schemeClr val="bg1"/>
                    </a:solidFill>
                    <a:latin typeface="+mj-lt"/>
                  </a:rPr>
                  <a:t>CIRCUIT DIAGRAM AND EXPLANATION</a:t>
                </a:r>
                <a:endParaRPr lang="en-US" altLang="ko-KR" b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478582" y="693490"/>
            <a:ext cx="6336704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IN" sz="4400" b="1" dirty="0">
                <a:solidFill>
                  <a:schemeClr val="bg1"/>
                </a:solidFill>
                <a:latin typeface="Berlin Sans FB Demi" pitchFamily="34" charset="0"/>
              </a:rPr>
              <a:t>CIRCUIT COMPONENTS</a:t>
            </a:r>
            <a:endParaRPr kumimoji="1" lang="en-US" altLang="ko-KR" sz="4400" b="1" dirty="0">
              <a:solidFill>
                <a:schemeClr val="bg1"/>
              </a:solidFill>
              <a:latin typeface="Berlin Sans FB Demi" pitchFamily="34" charset="0"/>
              <a:cs typeface="굴림" pitchFamily="50" charset="-127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783113" y="2709714"/>
            <a:ext cx="3744416" cy="2376264"/>
          </a:xfrm>
          <a:prstGeom prst="rect">
            <a:avLst/>
          </a:prstGeom>
        </p:spPr>
        <p:txBody>
          <a:bodyPr>
            <a:no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7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20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20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IN" sz="2400" dirty="0" smtClean="0">
                <a:solidFill>
                  <a:schemeClr val="bg1"/>
                </a:solidFill>
                <a:latin typeface="High Tower Text" pitchFamily="18" charset="0"/>
              </a:rPr>
              <a:t>In order to understand the   working of our circuit, we      first need to have a basic       understanding of the IC 555   timer which works as an         </a:t>
            </a:r>
            <a:r>
              <a:rPr lang="en-IN" sz="2400" dirty="0" err="1">
                <a:solidFill>
                  <a:schemeClr val="bg1"/>
                </a:solidFill>
                <a:latin typeface="High Tower Text" pitchFamily="18" charset="0"/>
              </a:rPr>
              <a:t>A</a:t>
            </a:r>
            <a:r>
              <a:rPr lang="en-IN" sz="2400" dirty="0" err="1" smtClean="0">
                <a:solidFill>
                  <a:schemeClr val="bg1"/>
                </a:solidFill>
                <a:latin typeface="High Tower Text" pitchFamily="18" charset="0"/>
              </a:rPr>
              <a:t>stable</a:t>
            </a:r>
            <a:r>
              <a:rPr lang="en-IN" sz="2400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IN" sz="2400" dirty="0" err="1">
                <a:solidFill>
                  <a:schemeClr val="bg1"/>
                </a:solidFill>
                <a:latin typeface="High Tower Text" pitchFamily="18" charset="0"/>
              </a:rPr>
              <a:t>M</a:t>
            </a:r>
            <a:r>
              <a:rPr lang="en-IN" sz="2400" dirty="0" err="1" smtClean="0">
                <a:solidFill>
                  <a:schemeClr val="bg1"/>
                </a:solidFill>
                <a:latin typeface="High Tower Text" pitchFamily="18" charset="0"/>
              </a:rPr>
              <a:t>ultivibrator</a:t>
            </a:r>
            <a:r>
              <a:rPr lang="en-IN" sz="2400" dirty="0" smtClean="0">
                <a:solidFill>
                  <a:schemeClr val="bg1"/>
                </a:solidFill>
                <a:latin typeface="High Tower Text" pitchFamily="18" charset="0"/>
              </a:rPr>
              <a:t> and        drives the speaker. </a:t>
            </a:r>
            <a:endParaRPr lang="en-IN" sz="800" dirty="0">
              <a:latin typeface="High Tower Text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405459"/>
              </p:ext>
            </p:extLst>
          </p:nvPr>
        </p:nvGraphicFramePr>
        <p:xfrm>
          <a:off x="336694" y="2493113"/>
          <a:ext cx="3867176" cy="33380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0387"/>
                <a:gridCol w="1266789"/>
              </a:tblGrid>
              <a:tr h="304729"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COMPONENT</a:t>
                      </a:r>
                      <a:endParaRPr lang="en-IN" sz="1400" dirty="0"/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QUANTITY</a:t>
                      </a:r>
                      <a:endParaRPr lang="en-IN" sz="1400" dirty="0"/>
                    </a:p>
                  </a:txBody>
                  <a:tcPr marL="91419" marR="91419" marT="45709" marB="45709"/>
                </a:tc>
              </a:tr>
              <a:tr h="304729"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IC</a:t>
                      </a:r>
                      <a:r>
                        <a:rPr lang="en-IN" sz="1400" baseline="0" dirty="0" smtClean="0"/>
                        <a:t> 555 TIMER</a:t>
                      </a:r>
                      <a:endParaRPr lang="en-IN" sz="1400" dirty="0"/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2</a:t>
                      </a:r>
                      <a:endParaRPr lang="en-IN" sz="1400" dirty="0"/>
                    </a:p>
                  </a:txBody>
                  <a:tcPr marL="91419" marR="91419" marT="45709" marB="45709"/>
                </a:tc>
              </a:tr>
              <a:tr h="304729"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RESISTOR(GENERIC)</a:t>
                      </a:r>
                      <a:r>
                        <a:rPr lang="en-IN" sz="1400" baseline="0" dirty="0" smtClean="0"/>
                        <a:t> 1K ohm</a:t>
                      </a:r>
                      <a:endParaRPr lang="en-IN" sz="1400" dirty="0"/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2</a:t>
                      </a:r>
                      <a:endParaRPr lang="en-IN" sz="1400" dirty="0"/>
                    </a:p>
                  </a:txBody>
                  <a:tcPr marL="91419" marR="91419" marT="45709" marB="45709"/>
                </a:tc>
              </a:tr>
              <a:tr h="304729"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RESISTOR(GENERIC</a:t>
                      </a:r>
                      <a:r>
                        <a:rPr lang="en-IN" sz="1400" dirty="0" smtClean="0"/>
                        <a:t>) 10K ohm</a:t>
                      </a:r>
                      <a:endParaRPr lang="en-IN" sz="1400" dirty="0"/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IN" sz="1400" dirty="0"/>
                    </a:p>
                  </a:txBody>
                  <a:tcPr marL="91419" marR="91419" marT="45709" marB="45709"/>
                </a:tc>
              </a:tr>
              <a:tr h="3508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REISTOR(GENERIC</a:t>
                      </a:r>
                      <a:r>
                        <a:rPr lang="en-IN" sz="1400" dirty="0" smtClean="0"/>
                        <a:t>) 50 ohm</a:t>
                      </a:r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1</a:t>
                      </a:r>
                      <a:endParaRPr lang="en-IN" sz="1400" dirty="0"/>
                    </a:p>
                  </a:txBody>
                  <a:tcPr marL="91419" marR="91419" marT="45709" marB="45709"/>
                </a:tc>
              </a:tr>
              <a:tr h="386184"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CAPACITOR(GENERIC)</a:t>
                      </a:r>
                      <a:r>
                        <a:rPr lang="en-IN" sz="1400" baseline="0" dirty="0" smtClean="0"/>
                        <a:t> 100nF</a:t>
                      </a:r>
                      <a:endParaRPr lang="en-IN" sz="1400" dirty="0"/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2</a:t>
                      </a:r>
                      <a:endParaRPr lang="en-IN" sz="1400" dirty="0"/>
                    </a:p>
                  </a:txBody>
                  <a:tcPr marL="91419" marR="91419" marT="45709" marB="45709"/>
                </a:tc>
              </a:tr>
              <a:tr h="304729"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CAPACITOR(GENERIC)</a:t>
                      </a:r>
                      <a:r>
                        <a:rPr lang="en-IN" sz="1400" baseline="0" dirty="0" smtClean="0"/>
                        <a:t> 50uF</a:t>
                      </a:r>
                      <a:endParaRPr lang="en-IN" sz="1400" dirty="0"/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1</a:t>
                      </a:r>
                      <a:endParaRPr lang="en-IN" sz="1400" dirty="0"/>
                    </a:p>
                  </a:txBody>
                  <a:tcPr marL="91419" marR="91419" marT="45709" marB="45709"/>
                </a:tc>
              </a:tr>
              <a:tr h="386184"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CAPACITOR(GENERIC)</a:t>
                      </a:r>
                      <a:r>
                        <a:rPr lang="en-IN" sz="1400" baseline="0" dirty="0" smtClean="0"/>
                        <a:t> 0.47uF</a:t>
                      </a:r>
                      <a:endParaRPr lang="en-IN" sz="1400" dirty="0"/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1</a:t>
                      </a:r>
                      <a:endParaRPr lang="en-IN" sz="1400" dirty="0"/>
                    </a:p>
                  </a:txBody>
                  <a:tcPr marL="91419" marR="91419" marT="45709" marB="45709"/>
                </a:tc>
              </a:tr>
              <a:tr h="386184"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POLARISED</a:t>
                      </a:r>
                      <a:r>
                        <a:rPr lang="en-IN" sz="1400" baseline="0" dirty="0" smtClean="0"/>
                        <a:t> </a:t>
                      </a:r>
                      <a:r>
                        <a:rPr lang="en-IN" sz="1400" dirty="0" smtClean="0"/>
                        <a:t>CAPACITOR(GENERIC)</a:t>
                      </a:r>
                      <a:r>
                        <a:rPr lang="en-IN" sz="1400" baseline="0" dirty="0" smtClean="0"/>
                        <a:t> </a:t>
                      </a:r>
                      <a:endParaRPr lang="en-IN" sz="1400" dirty="0"/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1</a:t>
                      </a:r>
                      <a:endParaRPr lang="en-IN" sz="1400" dirty="0"/>
                    </a:p>
                  </a:txBody>
                  <a:tcPr marL="91419" marR="91419" marT="45709" marB="45709"/>
                </a:tc>
              </a:tr>
              <a:tr h="304729"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SPEAKER</a:t>
                      </a:r>
                      <a:endParaRPr lang="en-IN" sz="1400" dirty="0"/>
                    </a:p>
                  </a:txBody>
                  <a:tcPr marL="91419" marR="91419" marT="45709" marB="45709"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1</a:t>
                      </a:r>
                      <a:endParaRPr lang="en-IN" sz="1400" dirty="0"/>
                    </a:p>
                  </a:txBody>
                  <a:tcPr marL="91419" marR="91419" marT="45709" marB="45709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622598" y="913853"/>
            <a:ext cx="11161240" cy="4968552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IN" sz="2400" i="0" dirty="0" smtClean="0">
                <a:solidFill>
                  <a:schemeClr val="bg1"/>
                </a:solidFill>
                <a:latin typeface="Cambria Math" pitchFamily="18" charset="0"/>
                <a:ea typeface="Cambria Math" pitchFamily="18" charset="0"/>
              </a:rPr>
              <a:t>Along with the IC 555 timer, we have used multiple resistors and capacitors in our    circuit which help us control the frequency of the sound produced by the speaker.</a:t>
            </a:r>
          </a:p>
          <a:p>
            <a:pPr marL="0" indent="0"/>
            <a:r>
              <a:rPr lang="en-IN" sz="2400" i="0" dirty="0" smtClean="0">
                <a:solidFill>
                  <a:schemeClr val="bg1"/>
                </a:solidFill>
                <a:latin typeface="Cambria Math" pitchFamily="18" charset="0"/>
                <a:ea typeface="Cambria Math" pitchFamily="18" charset="0"/>
              </a:rPr>
              <a:t>                                                                                           </a:t>
            </a:r>
          </a:p>
          <a:p>
            <a:pPr marL="0" indent="0"/>
            <a:endParaRPr lang="en-IN" sz="2400" i="0" dirty="0" smtClean="0">
              <a:solidFill>
                <a:schemeClr val="bg1"/>
              </a:solidFill>
              <a:latin typeface="Cambria Math" pitchFamily="18" charset="0"/>
              <a:ea typeface="Cambria Math" pitchFamily="18" charset="0"/>
            </a:endParaRPr>
          </a:p>
          <a:p>
            <a:pPr marL="0" indent="0"/>
            <a:r>
              <a:rPr lang="en-IN" sz="2400" i="0" dirty="0" smtClean="0">
                <a:solidFill>
                  <a:schemeClr val="bg1"/>
                </a:solidFill>
                <a:latin typeface="Cambria Math" pitchFamily="18" charset="0"/>
                <a:ea typeface="Cambria Math" pitchFamily="18" charset="0"/>
              </a:rPr>
              <a:t>We have used a polarised capacitor which helps us filter out the DC signal and only </a:t>
            </a:r>
            <a:r>
              <a:rPr lang="en-IN" sz="2400" i="0" dirty="0">
                <a:solidFill>
                  <a:schemeClr val="bg1"/>
                </a:solidFill>
                <a:latin typeface="Cambria Math" pitchFamily="18" charset="0"/>
                <a:ea typeface="Cambria Math" pitchFamily="18" charset="0"/>
              </a:rPr>
              <a:t> </a:t>
            </a:r>
            <a:r>
              <a:rPr lang="en-IN" sz="2400" i="0" dirty="0" smtClean="0">
                <a:solidFill>
                  <a:schemeClr val="bg1"/>
                </a:solidFill>
                <a:latin typeface="Cambria Math" pitchFamily="18" charset="0"/>
                <a:ea typeface="Cambria Math" pitchFamily="18" charset="0"/>
              </a:rPr>
              <a:t>gives AC</a:t>
            </a:r>
            <a:r>
              <a:rPr lang="en-US" sz="2400" i="0" dirty="0" smtClean="0">
                <a:solidFill>
                  <a:schemeClr val="bg1"/>
                </a:solidFill>
                <a:latin typeface="Cambria Math" pitchFamily="18" charset="0"/>
                <a:ea typeface="Cambria Math" pitchFamily="18" charset="0"/>
              </a:rPr>
              <a:t> square wave as input to the speaker.</a:t>
            </a:r>
          </a:p>
          <a:p>
            <a:pPr marL="0" indent="0"/>
            <a:endParaRPr lang="en-US" sz="2400" i="0" dirty="0" smtClean="0">
              <a:solidFill>
                <a:schemeClr val="bg1"/>
              </a:solidFill>
              <a:latin typeface="Cambria Math" pitchFamily="18" charset="0"/>
              <a:ea typeface="Cambria Math" pitchFamily="18" charset="0"/>
            </a:endParaRPr>
          </a:p>
          <a:p>
            <a:pPr marL="0" indent="0"/>
            <a:endParaRPr lang="en-US" sz="2400" i="0" dirty="0" smtClean="0">
              <a:solidFill>
                <a:schemeClr val="bg1"/>
              </a:solidFill>
              <a:latin typeface="Cambria Math" pitchFamily="18" charset="0"/>
              <a:ea typeface="Cambria Math" pitchFamily="18" charset="0"/>
            </a:endParaRPr>
          </a:p>
          <a:p>
            <a:pPr marL="0" indent="0"/>
            <a:r>
              <a:rPr lang="en-US" sz="2400" i="0" dirty="0" smtClean="0">
                <a:solidFill>
                  <a:schemeClr val="bg1"/>
                </a:solidFill>
                <a:latin typeface="Cambria Math" pitchFamily="18" charset="0"/>
                <a:ea typeface="Cambria Math" pitchFamily="18" charset="0"/>
              </a:rPr>
              <a:t>We also have used a generic speaker which takes the square wave as input and          produces a sound as an output. It helps us to alarm the user if any burglar tries to      invade the user’s private property. </a:t>
            </a:r>
            <a:endParaRPr lang="en-IN" sz="2400" i="0" dirty="0">
              <a:solidFill>
                <a:schemeClr val="bg1"/>
              </a:solidFill>
              <a:latin typeface="Cambria Math" pitchFamily="18" charset="0"/>
              <a:ea typeface="Cambria Math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996" y="5512513"/>
            <a:ext cx="847725" cy="61912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3646934" y="5560465"/>
            <a:ext cx="1923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Rockwell" pitchFamily="18" charset="0"/>
              </a:rPr>
              <a:t>Speaker</a:t>
            </a:r>
            <a:endParaRPr lang="en-IN" sz="2800" dirty="0">
              <a:solidFill>
                <a:schemeClr val="bg1"/>
              </a:solidFill>
              <a:latin typeface="Rockwell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899" y="1989634"/>
            <a:ext cx="923925" cy="46672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3502918" y="1942130"/>
            <a:ext cx="248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Rockwell" pitchFamily="18" charset="0"/>
              </a:rPr>
              <a:t>Resistor</a:t>
            </a:r>
            <a:endParaRPr lang="en-IN" sz="2800" dirty="0">
              <a:solidFill>
                <a:schemeClr val="bg1"/>
              </a:solidFill>
              <a:latin typeface="Rockwell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968" y="1956090"/>
            <a:ext cx="857250" cy="4953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7895406" y="1927964"/>
            <a:ext cx="2018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Rockwell" pitchFamily="18" charset="0"/>
              </a:rPr>
              <a:t>Capacitor</a:t>
            </a:r>
            <a:endParaRPr lang="en-IN" sz="2800" dirty="0">
              <a:solidFill>
                <a:schemeClr val="bg1"/>
              </a:solidFill>
              <a:latin typeface="Rockwell" pitchFamily="18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/>
          <a:srcRect b="17549"/>
          <a:stretch/>
        </p:blipFill>
        <p:spPr>
          <a:xfrm>
            <a:off x="2610246" y="3621820"/>
            <a:ext cx="781050" cy="52618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3536425" y="3624782"/>
            <a:ext cx="3636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Rockwell" pitchFamily="18" charset="0"/>
              </a:rPr>
              <a:t>Polarised capacitor</a:t>
            </a:r>
            <a:endParaRPr lang="en-IN" sz="2800" dirty="0">
              <a:solidFill>
                <a:schemeClr val="bg1"/>
              </a:solidFill>
              <a:latin typeface="Rockwell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15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622598" y="1773610"/>
            <a:ext cx="5904656" cy="1368152"/>
          </a:xfrm>
        </p:spPr>
        <p:txBody>
          <a:bodyPr/>
          <a:lstStyle/>
          <a:p>
            <a:r>
              <a:rPr lang="en-IN" sz="2000" dirty="0">
                <a:latin typeface="Baskerville Old Face" pitchFamily="18" charset="0"/>
              </a:rPr>
              <a:t>The 555 timer IC is an integrated circuit (chip) used in a variety of timer, delay, pulse generation, and </a:t>
            </a:r>
            <a:r>
              <a:rPr lang="en-IN" sz="2000" dirty="0" smtClean="0">
                <a:latin typeface="Baskerville Old Face" pitchFamily="18" charset="0"/>
              </a:rPr>
              <a:t>oscillator    applications</a:t>
            </a:r>
            <a:r>
              <a:rPr lang="en-IN" sz="2000" dirty="0">
                <a:latin typeface="Baskerville Old Face" pitchFamily="18" charset="0"/>
              </a:rPr>
              <a:t>. </a:t>
            </a:r>
            <a:r>
              <a:rPr lang="en-IN" sz="2000" dirty="0" smtClean="0">
                <a:latin typeface="Baskerville Old Face" pitchFamily="18" charset="0"/>
              </a:rPr>
              <a:t>Here, </a:t>
            </a:r>
            <a:r>
              <a:rPr lang="en-IN" sz="2000" dirty="0">
                <a:latin typeface="Baskerville Old Face" pitchFamily="18" charset="0"/>
              </a:rPr>
              <a:t>we use it as an </a:t>
            </a:r>
            <a:r>
              <a:rPr lang="en-IN" sz="2000" dirty="0" err="1">
                <a:latin typeface="Baskerville Old Face" pitchFamily="18" charset="0"/>
              </a:rPr>
              <a:t>A</a:t>
            </a:r>
            <a:r>
              <a:rPr lang="en-IN" sz="2000" dirty="0" err="1" smtClean="0">
                <a:latin typeface="Baskerville Old Face" pitchFamily="18" charset="0"/>
              </a:rPr>
              <a:t>stable</a:t>
            </a:r>
            <a:r>
              <a:rPr lang="en-IN" sz="2000" dirty="0" smtClean="0">
                <a:latin typeface="Baskerville Old Face" pitchFamily="18" charset="0"/>
              </a:rPr>
              <a:t> </a:t>
            </a:r>
            <a:r>
              <a:rPr lang="en-IN" sz="2000" dirty="0" err="1">
                <a:latin typeface="Baskerville Old Face" pitchFamily="18" charset="0"/>
              </a:rPr>
              <a:t>M</a:t>
            </a:r>
            <a:r>
              <a:rPr lang="en-IN" sz="2000" dirty="0" err="1" smtClean="0">
                <a:latin typeface="Baskerville Old Face" pitchFamily="18" charset="0"/>
              </a:rPr>
              <a:t>ultivibrator</a:t>
            </a:r>
            <a:r>
              <a:rPr lang="en-IN" sz="2000" dirty="0">
                <a:latin typeface="Baskerville Old Face" pitchFamily="18" charset="0"/>
              </a:rPr>
              <a:t>. The IC 555 timer consists of 8 </a:t>
            </a:r>
            <a:r>
              <a:rPr lang="en-IN" sz="2000" dirty="0" smtClean="0">
                <a:latin typeface="Baskerville Old Face" pitchFamily="18" charset="0"/>
              </a:rPr>
              <a:t>pins as shown.</a:t>
            </a:r>
            <a:r>
              <a:rPr lang="en-IN" sz="2000" dirty="0">
                <a:latin typeface="Baskerville Old Face" pitchFamily="18" charset="0"/>
              </a:rPr>
              <a:t/>
            </a:r>
            <a:br>
              <a:rPr lang="en-IN" sz="2000" dirty="0">
                <a:latin typeface="Baskerville Old Face" pitchFamily="18" charset="0"/>
              </a:rPr>
            </a:br>
            <a:r>
              <a:rPr lang="en-IN" sz="2000" dirty="0"/>
              <a:t/>
            </a:r>
            <a:br>
              <a:rPr lang="en-IN" sz="2000" dirty="0"/>
            </a:br>
            <a:endParaRPr lang="en-IN" sz="20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062758" y="3573810"/>
            <a:ext cx="2880320" cy="2952328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4" name="Picture 2" descr="555 Timer IC: Internal Structure, Working, Pin Diagram and Descrip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397" y="2216212"/>
            <a:ext cx="3946977" cy="246968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731011" y="682305"/>
            <a:ext cx="43620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Berlin Sans FB Demi" pitchFamily="34" charset="0"/>
              </a:rPr>
              <a:t>IC 555 TIMER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12710" y="4885948"/>
            <a:ext cx="3168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odoni MT" pitchFamily="18" charset="0"/>
              </a:rPr>
              <a:t>The internal block diagram of the 8 PIN IC 555 timer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3479" y="3924299"/>
            <a:ext cx="1117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rgbClr val="FFFF00"/>
                </a:solidFill>
                <a:latin typeface="Arial Rounded MT Bold" pitchFamily="34" charset="0"/>
              </a:rPr>
              <a:t>Ground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3479" y="4485838"/>
            <a:ext cx="1088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Arial Rounded MT Bold" pitchFamily="34" charset="0"/>
              </a:rPr>
              <a:t>Trigger</a:t>
            </a:r>
            <a:endParaRPr lang="en-US" dirty="0">
              <a:solidFill>
                <a:srgbClr val="FFFF00"/>
              </a:solidFill>
              <a:latin typeface="Arial Rounded MT Bold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1084" y="5101947"/>
            <a:ext cx="1042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Arial Rounded MT Bold" pitchFamily="34" charset="0"/>
              </a:rPr>
              <a:t>Output</a:t>
            </a:r>
            <a:endParaRPr lang="en-US" dirty="0">
              <a:solidFill>
                <a:srgbClr val="FFFF00"/>
              </a:solidFill>
              <a:latin typeface="Arial Rounded MT Bold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4210" y="5678011"/>
            <a:ext cx="898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Arial Rounded MT Bold" pitchFamily="34" charset="0"/>
              </a:rPr>
              <a:t>Reset</a:t>
            </a:r>
            <a:endParaRPr lang="en-US" dirty="0">
              <a:solidFill>
                <a:srgbClr val="FFFF00"/>
              </a:solidFill>
              <a:latin typeface="Arial Rounded MT Bold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91795" y="5671846"/>
            <a:ext cx="1103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Arial Rounded MT Bold" pitchFamily="34" charset="0"/>
              </a:rPr>
              <a:t>Control</a:t>
            </a:r>
            <a:endParaRPr lang="en-US" dirty="0">
              <a:solidFill>
                <a:srgbClr val="FFFF00"/>
              </a:solidFill>
              <a:latin typeface="Arial Rounded MT Bold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94649" y="5102107"/>
            <a:ext cx="1434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Arial Rounded MT Bold" pitchFamily="34" charset="0"/>
              </a:rPr>
              <a:t>Threshold</a:t>
            </a:r>
            <a:endParaRPr lang="en-US" dirty="0">
              <a:solidFill>
                <a:srgbClr val="FFFF00"/>
              </a:solidFill>
              <a:latin typeface="Arial Rounded MT Bold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88141" y="4485838"/>
            <a:ext cx="1447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Arial Rounded MT Bold" pitchFamily="34" charset="0"/>
              </a:rPr>
              <a:t>Discharge</a:t>
            </a:r>
            <a:endParaRPr lang="en-US" dirty="0">
              <a:solidFill>
                <a:srgbClr val="FFFF00"/>
              </a:solidFill>
              <a:latin typeface="Arial Rounded MT Bold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221808" y="3924299"/>
                <a:ext cx="62151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𝑪𝑪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FF00"/>
                  </a:solidFill>
                  <a:latin typeface="Arial Rounded MT Bold" pitchFamily="34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808" y="3924299"/>
                <a:ext cx="621517" cy="400110"/>
              </a:xfrm>
              <a:prstGeom prst="rect">
                <a:avLst/>
              </a:prstGeom>
              <a:blipFill rotWithShape="1">
                <a:blip r:embed="rId4"/>
                <a:stretch>
                  <a:fillRect t="-7692" r="-14706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777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COMPONENTS OF THE IC 555 TIMER :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622598" y="1485578"/>
            <a:ext cx="1116124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latin typeface="Copperplate Gothic Bold" pitchFamily="34" charset="0"/>
              </a:rPr>
              <a:t>ANALOG COMPARATOR</a:t>
            </a:r>
          </a:p>
          <a:p>
            <a:r>
              <a:rPr lang="en-IN" b="1" dirty="0" smtClean="0">
                <a:latin typeface="Copperplate Gothic Light" pitchFamily="34" charset="0"/>
              </a:rPr>
              <a:t>A </a:t>
            </a:r>
            <a:r>
              <a:rPr lang="en-IN" b="1" dirty="0">
                <a:latin typeface="Copperplate Gothic Light" pitchFamily="34" charset="0"/>
              </a:rPr>
              <a:t>comparator is used to compare a measurable quantity with a reference or </a:t>
            </a:r>
            <a:r>
              <a:rPr lang="en-IN" b="1" dirty="0" smtClean="0">
                <a:latin typeface="Copperplate Gothic Light" pitchFamily="34" charset="0"/>
              </a:rPr>
              <a:t>    standard </a:t>
            </a:r>
            <a:r>
              <a:rPr lang="en-IN" b="1" dirty="0">
                <a:latin typeface="Copperplate Gothic Light" pitchFamily="34" charset="0"/>
              </a:rPr>
              <a:t>such as two </a:t>
            </a:r>
            <a:r>
              <a:rPr lang="en-IN" b="1" dirty="0" smtClean="0">
                <a:latin typeface="Copperplate Gothic Light" pitchFamily="34" charset="0"/>
              </a:rPr>
              <a:t>voltages or </a:t>
            </a:r>
            <a:r>
              <a:rPr lang="en-IN" b="1" dirty="0">
                <a:latin typeface="Copperplate Gothic Light" pitchFamily="34" charset="0"/>
              </a:rPr>
              <a:t>currents. It outputs a digital signal </a:t>
            </a:r>
            <a:r>
              <a:rPr lang="en-IN" b="1" dirty="0" smtClean="0">
                <a:latin typeface="Copperplate Gothic Light" pitchFamily="34" charset="0"/>
              </a:rPr>
              <a:t> as          shown in the diagram.</a:t>
            </a:r>
          </a:p>
          <a:p>
            <a:endParaRPr lang="en-IN" b="1" dirty="0" smtClean="0"/>
          </a:p>
          <a:p>
            <a:endParaRPr lang="en-IN" b="1" dirty="0"/>
          </a:p>
          <a:p>
            <a:endParaRPr lang="en-IN" b="1" dirty="0" smtClean="0"/>
          </a:p>
          <a:p>
            <a:endParaRPr lang="en-IN" b="1" dirty="0"/>
          </a:p>
          <a:p>
            <a:endParaRPr lang="en-IN" b="1" dirty="0" smtClean="0"/>
          </a:p>
          <a:p>
            <a:endParaRPr lang="en-IN" b="1" dirty="0"/>
          </a:p>
          <a:p>
            <a:endParaRPr lang="en-IN" b="1" dirty="0" smtClean="0"/>
          </a:p>
          <a:p>
            <a:r>
              <a:rPr lang="en-IN" b="1" dirty="0" smtClean="0">
                <a:latin typeface="Copperplate Gothic Light" pitchFamily="34" charset="0"/>
              </a:rPr>
              <a:t>The </a:t>
            </a:r>
            <a:r>
              <a:rPr lang="en-IN" b="1" dirty="0">
                <a:latin typeface="Copperplate Gothic Light" pitchFamily="34" charset="0"/>
              </a:rPr>
              <a:t>output of the comparator is HIGH when the voltage on the non-inverting </a:t>
            </a:r>
            <a:r>
              <a:rPr lang="en-IN" b="1" dirty="0" smtClean="0">
                <a:latin typeface="Copperplate Gothic Light" pitchFamily="34" charset="0"/>
              </a:rPr>
              <a:t>  </a:t>
            </a:r>
          </a:p>
          <a:p>
            <a:r>
              <a:rPr lang="en-IN" b="1" dirty="0" smtClean="0">
                <a:latin typeface="Copperplate Gothic Light" pitchFamily="34" charset="0"/>
              </a:rPr>
              <a:t>input</a:t>
            </a:r>
            <a:r>
              <a:rPr lang="en-IN" b="1" dirty="0">
                <a:latin typeface="Copperplate Gothic Light" pitchFamily="34" charset="0"/>
              </a:rPr>
              <a:t>(+) is greater than </a:t>
            </a:r>
            <a:r>
              <a:rPr lang="en-IN" b="1" dirty="0" smtClean="0">
                <a:latin typeface="Copperplate Gothic Light" pitchFamily="34" charset="0"/>
              </a:rPr>
              <a:t>the voltage </a:t>
            </a:r>
            <a:r>
              <a:rPr lang="en-IN" b="1" dirty="0">
                <a:latin typeface="Copperplate Gothic Light" pitchFamily="34" charset="0"/>
              </a:rPr>
              <a:t>on the inverting input(-), and LOW when the non-inverting input is less than the inverting </a:t>
            </a:r>
            <a:r>
              <a:rPr lang="en-IN" b="1" dirty="0" smtClean="0">
                <a:latin typeface="Copperplate Gothic Light" pitchFamily="34" charset="0"/>
              </a:rPr>
              <a:t>input voltage</a:t>
            </a:r>
            <a:r>
              <a:rPr lang="en-IN" b="1" dirty="0">
                <a:latin typeface="Copperplate Gothic Light" pitchFamily="34" charset="0"/>
              </a:rPr>
              <a:t>, as is evident from </a:t>
            </a:r>
            <a:r>
              <a:rPr lang="en-IN" b="1" dirty="0" smtClean="0">
                <a:latin typeface="Copperplate Gothic Light" pitchFamily="34" charset="0"/>
              </a:rPr>
              <a:t>  the </a:t>
            </a:r>
            <a:r>
              <a:rPr lang="en-IN" b="1" dirty="0">
                <a:latin typeface="Copperplate Gothic Light" pitchFamily="34" charset="0"/>
              </a:rPr>
              <a:t>above diagram. </a:t>
            </a:r>
          </a:p>
          <a:p>
            <a:endParaRPr lang="en-IN" dirty="0"/>
          </a:p>
        </p:txBody>
      </p:sp>
      <p:pic>
        <p:nvPicPr>
          <p:cNvPr id="7" name="Picture 6" descr="XMega Analog Comparator | Embedded Lab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373" y="2987705"/>
            <a:ext cx="4317559" cy="17159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666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246981" y="1485578"/>
            <a:ext cx="4525044" cy="2376264"/>
          </a:xfrm>
          <a:prstGeom prst="rect">
            <a:avLst/>
          </a:prstGeom>
        </p:spPr>
        <p:txBody>
          <a:bodyPr/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7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20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20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IN" sz="2000" dirty="0" smtClean="0">
                <a:solidFill>
                  <a:srgbClr val="FFFF00"/>
                </a:solidFill>
                <a:latin typeface="Berlin Sans FB Demi" pitchFamily="34" charset="0"/>
              </a:rPr>
              <a:t>The SR flip-flop is basically a one-bit memory </a:t>
            </a:r>
            <a:r>
              <a:rPr lang="en-IN" sz="2000" dirty="0" err="1" smtClean="0">
                <a:solidFill>
                  <a:srgbClr val="FFFF00"/>
                </a:solidFill>
                <a:latin typeface="Berlin Sans FB Demi" pitchFamily="34" charset="0"/>
              </a:rPr>
              <a:t>bistable</a:t>
            </a:r>
            <a:r>
              <a:rPr lang="en-IN" sz="2000" dirty="0" smtClean="0">
                <a:solidFill>
                  <a:srgbClr val="FFFF00"/>
                </a:solidFill>
                <a:latin typeface="Berlin Sans FB Demi" pitchFamily="34" charset="0"/>
              </a:rPr>
              <a:t> device that has two  inputs: S and R. S will “SET” the device (meaning the output = “1”), while R   will “RESET” the device (meaning the output = “0”).</a:t>
            </a:r>
          </a:p>
          <a:p>
            <a:pPr marL="0" indent="0">
              <a:buFont typeface="Arial" pitchFamily="34" charset="0"/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en-IN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674975"/>
              </p:ext>
            </p:extLst>
          </p:nvPr>
        </p:nvGraphicFramePr>
        <p:xfrm>
          <a:off x="6190329" y="3572069"/>
          <a:ext cx="2978106" cy="17405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92702"/>
                <a:gridCol w="992702"/>
                <a:gridCol w="992702"/>
              </a:tblGrid>
              <a:tr h="3339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 b="1" dirty="0">
                          <a:effectLst/>
                          <a:latin typeface="Arial Black" pitchFamily="34" charset="0"/>
                        </a:rPr>
                        <a:t>S</a:t>
                      </a:r>
                      <a:endParaRPr lang="en-IN" sz="1100" b="1" dirty="0">
                        <a:effectLst/>
                        <a:latin typeface="Arial Black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 b="1" dirty="0">
                          <a:effectLst/>
                          <a:latin typeface="Arial Black" pitchFamily="34" charset="0"/>
                        </a:rPr>
                        <a:t>R</a:t>
                      </a:r>
                      <a:endParaRPr lang="en-IN" sz="1100" b="1" dirty="0">
                        <a:effectLst/>
                        <a:latin typeface="Arial Black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 b="1" dirty="0">
                          <a:effectLst/>
                          <a:latin typeface="Arial Black" pitchFamily="34" charset="0"/>
                        </a:rPr>
                        <a:t>Q(t+1)</a:t>
                      </a:r>
                      <a:endParaRPr lang="en-IN" sz="1100" b="1" dirty="0">
                        <a:effectLst/>
                        <a:latin typeface="Arial Black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solidFill>
                      <a:schemeClr val="tx1"/>
                    </a:solidFill>
                  </a:tcPr>
                </a:tc>
              </a:tr>
              <a:tr h="34141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 b="1" dirty="0">
                          <a:effectLst/>
                          <a:latin typeface="Arial Black" pitchFamily="34" charset="0"/>
                        </a:rPr>
                        <a:t>0</a:t>
                      </a:r>
                      <a:endParaRPr lang="en-IN" sz="1100" b="1" dirty="0">
                        <a:effectLst/>
                        <a:latin typeface="Arial Black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 b="1" dirty="0"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0</a:t>
                      </a:r>
                      <a:endParaRPr lang="en-IN" sz="1100" b="1" dirty="0"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 b="1" dirty="0"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Q(t)</a:t>
                      </a:r>
                      <a:endParaRPr lang="en-IN" sz="1100" b="1" dirty="0"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solidFill>
                      <a:schemeClr val="tx1"/>
                    </a:solidFill>
                  </a:tcPr>
                </a:tc>
              </a:tr>
              <a:tr h="34141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 b="1" dirty="0">
                          <a:effectLst/>
                          <a:latin typeface="Arial Black" pitchFamily="34" charset="0"/>
                        </a:rPr>
                        <a:t>0</a:t>
                      </a:r>
                      <a:endParaRPr lang="en-IN" sz="1100" b="1" dirty="0">
                        <a:effectLst/>
                        <a:latin typeface="Arial Black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 b="1" dirty="0" smtClean="0"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1</a:t>
                      </a:r>
                      <a:endParaRPr lang="en-IN" sz="1100" b="1" dirty="0"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 b="1" dirty="0"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0</a:t>
                      </a:r>
                      <a:endParaRPr lang="en-IN" sz="1100" b="1" dirty="0"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solidFill>
                      <a:schemeClr val="tx1"/>
                    </a:solidFill>
                  </a:tcPr>
                </a:tc>
              </a:tr>
              <a:tr h="34141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 b="1">
                          <a:effectLst/>
                          <a:latin typeface="Arial Black" pitchFamily="34" charset="0"/>
                        </a:rPr>
                        <a:t>1</a:t>
                      </a:r>
                      <a:endParaRPr lang="en-IN" sz="1100" b="1">
                        <a:effectLst/>
                        <a:latin typeface="Arial Black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 b="1" dirty="0"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0</a:t>
                      </a:r>
                      <a:endParaRPr lang="en-IN" sz="1100" b="1" dirty="0"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1</a:t>
                      </a:r>
                      <a:endParaRPr lang="en-IN" sz="1100" b="1"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solidFill>
                      <a:schemeClr val="tx1"/>
                    </a:solidFill>
                  </a:tcPr>
                </a:tc>
              </a:tr>
              <a:tr h="34141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 b="1">
                          <a:effectLst/>
                          <a:latin typeface="Arial Black" pitchFamily="34" charset="0"/>
                        </a:rPr>
                        <a:t>1</a:t>
                      </a:r>
                      <a:endParaRPr lang="en-IN" sz="1100" b="1">
                        <a:effectLst/>
                        <a:latin typeface="Arial Black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 b="1" dirty="0"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1</a:t>
                      </a:r>
                      <a:endParaRPr lang="en-IN" sz="1100" b="1" dirty="0"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 b="1" dirty="0"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-</a:t>
                      </a:r>
                      <a:endParaRPr lang="en-IN" sz="1100" b="1" dirty="0"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879182" y="2925738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FF00"/>
                </a:solidFill>
                <a:latin typeface="Arial Black" pitchFamily="34" charset="0"/>
              </a:rPr>
              <a:t>The </a:t>
            </a:r>
            <a:r>
              <a:rPr lang="en-US" sz="1800" b="1" dirty="0" smtClean="0">
                <a:solidFill>
                  <a:srgbClr val="FFFF00"/>
                </a:solidFill>
                <a:latin typeface="Arial Black" pitchFamily="34" charset="0"/>
              </a:rPr>
              <a:t>below table shows the output </a:t>
            </a:r>
            <a:r>
              <a:rPr lang="en-US" sz="1800" b="1" dirty="0">
                <a:solidFill>
                  <a:srgbClr val="FFFF00"/>
                </a:solidFill>
                <a:latin typeface="Arial Black" pitchFamily="34" charset="0"/>
              </a:rPr>
              <a:t>of the SR </a:t>
            </a:r>
            <a:r>
              <a:rPr lang="en-US" sz="1800" b="1" dirty="0" smtClean="0">
                <a:solidFill>
                  <a:srgbClr val="FFFF00"/>
                </a:solidFill>
                <a:latin typeface="Arial Black" pitchFamily="34" charset="0"/>
              </a:rPr>
              <a:t>flip-flop: </a:t>
            </a:r>
            <a:endParaRPr lang="en-IN" sz="1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8582" y="343972"/>
            <a:ext cx="47891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  <a:latin typeface="Arial Black" pitchFamily="34" charset="0"/>
              </a:rPr>
              <a:t>SR FLIP FLOP</a:t>
            </a:r>
            <a:endParaRPr lang="en-US" sz="48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2"/>
          <a:srcRect l="55702" t="41594" r="28267" b="24592"/>
          <a:stretch/>
        </p:blipFill>
        <p:spPr>
          <a:xfrm>
            <a:off x="1270670" y="3861842"/>
            <a:ext cx="2232248" cy="2520280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87251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342678" y="189434"/>
            <a:ext cx="9433048" cy="1368152"/>
          </a:xfrm>
        </p:spPr>
        <p:txBody>
          <a:bodyPr/>
          <a:lstStyle/>
          <a:p>
            <a:r>
              <a:rPr lang="en-US" altLang="ko-KR" sz="4800" dirty="0" smtClean="0">
                <a:latin typeface="Algerian" pitchFamily="82" charset="0"/>
              </a:rPr>
              <a:t>BIPOLAR JUNCTION TRANSISTOR</a:t>
            </a:r>
            <a:endParaRPr lang="ko-KR" altLang="en-US" sz="4800" dirty="0">
              <a:latin typeface="Algerian" pitchFamily="8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50590" y="1557586"/>
            <a:ext cx="1094521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800" dirty="0">
                <a:solidFill>
                  <a:srgbClr val="2FC4E6"/>
                </a:solidFill>
                <a:latin typeface="Comic Sans MS" pitchFamily="66" charset="0"/>
              </a:rPr>
              <a:t>A </a:t>
            </a:r>
            <a:r>
              <a:rPr lang="en-IN" sz="2800" dirty="0" smtClean="0">
                <a:solidFill>
                  <a:srgbClr val="2FC4E6"/>
                </a:solidFill>
                <a:latin typeface="Comic Sans MS" pitchFamily="66" charset="0"/>
              </a:rPr>
              <a:t>Bipolar Junction Transistor (BJT)</a:t>
            </a:r>
            <a:r>
              <a:rPr lang="en-IN" sz="2800" dirty="0">
                <a:solidFill>
                  <a:srgbClr val="2FC4E6"/>
                </a:solidFill>
                <a:latin typeface="Comic Sans MS" pitchFamily="66" charset="0"/>
              </a:rPr>
              <a:t> is a semiconductor device </a:t>
            </a:r>
            <a:r>
              <a:rPr lang="en-IN" sz="2800" dirty="0" smtClean="0">
                <a:solidFill>
                  <a:srgbClr val="2FC4E6"/>
                </a:solidFill>
                <a:latin typeface="Comic Sans MS" pitchFamily="66" charset="0"/>
              </a:rPr>
              <a:t>   used </a:t>
            </a:r>
            <a:r>
              <a:rPr lang="en-IN" sz="2800" dirty="0">
                <a:solidFill>
                  <a:srgbClr val="2FC4E6"/>
                </a:solidFill>
                <a:latin typeface="Comic Sans MS" pitchFamily="66" charset="0"/>
              </a:rPr>
              <a:t>to amplify </a:t>
            </a:r>
            <a:r>
              <a:rPr lang="en-IN" sz="2800" dirty="0" smtClean="0">
                <a:solidFill>
                  <a:srgbClr val="2FC4E6"/>
                </a:solidFill>
                <a:latin typeface="Comic Sans MS" pitchFamily="66" charset="0"/>
              </a:rPr>
              <a:t>or switch </a:t>
            </a:r>
            <a:r>
              <a:rPr lang="en-IN" sz="2800" dirty="0">
                <a:solidFill>
                  <a:srgbClr val="2FC4E6"/>
                </a:solidFill>
                <a:latin typeface="Comic Sans MS" pitchFamily="66" charset="0"/>
              </a:rPr>
              <a:t>electronic signals and electrical power. </a:t>
            </a:r>
            <a:r>
              <a:rPr lang="en-IN" sz="2800" dirty="0" smtClean="0">
                <a:solidFill>
                  <a:srgbClr val="2FC4E6"/>
                </a:solidFill>
                <a:latin typeface="Comic Sans MS" pitchFamily="66" charset="0"/>
              </a:rPr>
              <a:t>It consists </a:t>
            </a:r>
            <a:r>
              <a:rPr lang="en-IN" sz="2800" dirty="0">
                <a:solidFill>
                  <a:srgbClr val="2FC4E6"/>
                </a:solidFill>
                <a:latin typeface="Comic Sans MS" pitchFamily="66" charset="0"/>
              </a:rPr>
              <a:t>of two PN-junctions </a:t>
            </a:r>
            <a:r>
              <a:rPr lang="en-IN" sz="2800" dirty="0" smtClean="0">
                <a:solidFill>
                  <a:srgbClr val="2FC4E6"/>
                </a:solidFill>
                <a:latin typeface="Comic Sans MS" pitchFamily="66" charset="0"/>
              </a:rPr>
              <a:t>and three terminals namely</a:t>
            </a:r>
            <a:r>
              <a:rPr lang="en-IN" sz="2800" dirty="0">
                <a:solidFill>
                  <a:srgbClr val="2FC4E6"/>
                </a:solidFill>
                <a:latin typeface="Comic Sans MS" pitchFamily="66" charset="0"/>
              </a:rPr>
              <a:t>, </a:t>
            </a:r>
            <a:r>
              <a:rPr lang="en-IN" sz="2800" dirty="0" err="1" smtClean="0">
                <a:solidFill>
                  <a:srgbClr val="2FC4E6"/>
                </a:solidFill>
                <a:latin typeface="Comic Sans MS" pitchFamily="66" charset="0"/>
              </a:rPr>
              <a:t>theEmitter</a:t>
            </a:r>
            <a:r>
              <a:rPr lang="en-IN" sz="2800" dirty="0" smtClean="0">
                <a:solidFill>
                  <a:srgbClr val="2FC4E6"/>
                </a:solidFill>
                <a:latin typeface="Comic Sans MS" pitchFamily="66" charset="0"/>
              </a:rPr>
              <a:t> (E</a:t>
            </a:r>
            <a:r>
              <a:rPr lang="en-IN" sz="2800" dirty="0">
                <a:solidFill>
                  <a:srgbClr val="2FC4E6"/>
                </a:solidFill>
                <a:latin typeface="Comic Sans MS" pitchFamily="66" charset="0"/>
              </a:rPr>
              <a:t>), the </a:t>
            </a:r>
            <a:r>
              <a:rPr lang="en-IN" sz="2800" dirty="0" smtClean="0">
                <a:solidFill>
                  <a:srgbClr val="2FC4E6"/>
                </a:solidFill>
                <a:latin typeface="Comic Sans MS" pitchFamily="66" charset="0"/>
              </a:rPr>
              <a:t>Base (B) </a:t>
            </a:r>
            <a:r>
              <a:rPr lang="en-IN" sz="2800" dirty="0">
                <a:solidFill>
                  <a:srgbClr val="2FC4E6"/>
                </a:solidFill>
                <a:latin typeface="Comic Sans MS" pitchFamily="66" charset="0"/>
              </a:rPr>
              <a:t>and the Collector </a:t>
            </a:r>
            <a:r>
              <a:rPr lang="en-IN" sz="2800" dirty="0" smtClean="0">
                <a:solidFill>
                  <a:srgbClr val="2FC4E6"/>
                </a:solidFill>
                <a:latin typeface="Comic Sans MS" pitchFamily="66" charset="0"/>
              </a:rPr>
              <a:t>(C) respectively.</a:t>
            </a:r>
          </a:p>
          <a:p>
            <a:pPr algn="ctr"/>
            <a:endParaRPr lang="en-IN" sz="2800" dirty="0">
              <a:solidFill>
                <a:srgbClr val="2FC4E6"/>
              </a:solidFill>
              <a:latin typeface="Comic Sans MS" pitchFamily="66" charset="0"/>
            </a:endParaRPr>
          </a:p>
          <a:p>
            <a:pPr algn="ctr"/>
            <a:r>
              <a:rPr lang="en-IN" sz="2800" dirty="0" smtClean="0">
                <a:solidFill>
                  <a:srgbClr val="2FC4E6"/>
                </a:solidFill>
                <a:latin typeface="Comic Sans MS" pitchFamily="66" charset="0"/>
              </a:rPr>
              <a:t>In the IC 555 Timer, it is used in </a:t>
            </a:r>
            <a:r>
              <a:rPr lang="en-IN" sz="2800" dirty="0">
                <a:solidFill>
                  <a:srgbClr val="2FC4E6"/>
                </a:solidFill>
                <a:latin typeface="Comic Sans MS" pitchFamily="66" charset="0"/>
              </a:rPr>
              <a:t>common base configuration </a:t>
            </a:r>
            <a:r>
              <a:rPr lang="en-IN" sz="2800" dirty="0" smtClean="0">
                <a:solidFill>
                  <a:srgbClr val="2FC4E6"/>
                </a:solidFill>
                <a:latin typeface="Comic Sans MS" pitchFamily="66" charset="0"/>
              </a:rPr>
              <a:t>   where </a:t>
            </a:r>
            <a:r>
              <a:rPr lang="en-IN" sz="2800" dirty="0">
                <a:solidFill>
                  <a:srgbClr val="2FC4E6"/>
                </a:solidFill>
                <a:latin typeface="Comic Sans MS" pitchFamily="66" charset="0"/>
              </a:rPr>
              <a:t>its collector terminal is connected to the discharge pin 7 and </a:t>
            </a:r>
            <a:r>
              <a:rPr lang="en-IN" sz="2800" dirty="0" smtClean="0">
                <a:solidFill>
                  <a:srgbClr val="2FC4E6"/>
                </a:solidFill>
                <a:latin typeface="Comic Sans MS" pitchFamily="66" charset="0"/>
              </a:rPr>
              <a:t>the emitter </a:t>
            </a:r>
            <a:r>
              <a:rPr lang="en-IN" sz="2800" dirty="0">
                <a:solidFill>
                  <a:srgbClr val="2FC4E6"/>
                </a:solidFill>
                <a:latin typeface="Comic Sans MS" pitchFamily="66" charset="0"/>
              </a:rPr>
              <a:t>terminal is connected to the ground. The BJT </a:t>
            </a:r>
            <a:r>
              <a:rPr lang="en-IN" sz="2800" dirty="0" smtClean="0">
                <a:solidFill>
                  <a:srgbClr val="2FC4E6"/>
                </a:solidFill>
                <a:latin typeface="Comic Sans MS" pitchFamily="66" charset="0"/>
              </a:rPr>
              <a:t>  acts </a:t>
            </a:r>
            <a:r>
              <a:rPr lang="en-IN" sz="2800" dirty="0">
                <a:solidFill>
                  <a:srgbClr val="2FC4E6"/>
                </a:solidFill>
                <a:latin typeface="Comic Sans MS" pitchFamily="66" charset="0"/>
              </a:rPr>
              <a:t>as a switch in the IC 555 timer circuit.</a:t>
            </a:r>
          </a:p>
        </p:txBody>
      </p:sp>
    </p:spTree>
    <p:extLst>
      <p:ext uri="{BB962C8B-B14F-4D97-AF65-F5344CB8AC3E}">
        <p14:creationId xmlns:p14="http://schemas.microsoft.com/office/powerpoint/2010/main" val="1800707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406574" y="189434"/>
            <a:ext cx="11521280" cy="1368152"/>
          </a:xfrm>
        </p:spPr>
        <p:txBody>
          <a:bodyPr/>
          <a:lstStyle/>
          <a:p>
            <a:r>
              <a:rPr lang="en-US" sz="4200" dirty="0">
                <a:latin typeface="Berlin Sans FB Demi" pitchFamily="34" charset="0"/>
              </a:rPr>
              <a:t>IC 555 TIMER AS AN ASTABLE MULTIVIBRATOR</a:t>
            </a:r>
            <a:endParaRPr lang="ko-KR" altLang="en-US" sz="4200" dirty="0">
              <a:latin typeface="Berlin Sans FB Dem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8622" y="1594168"/>
            <a:ext cx="1071669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Bookman Old Style" pitchFamily="18" charset="0"/>
              </a:rPr>
              <a:t>Astable</a:t>
            </a:r>
            <a:r>
              <a:rPr lang="en-IN" sz="28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Bookman Old Style" pitchFamily="18" charset="0"/>
              </a:rPr>
              <a:t> </a:t>
            </a:r>
            <a:r>
              <a:rPr lang="en-IN" sz="2800" b="1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Bookman Old Style" pitchFamily="18" charset="0"/>
              </a:rPr>
              <a:t>M</a:t>
            </a:r>
            <a:r>
              <a:rPr lang="en-IN" sz="2800" b="1" dirty="0" err="1" smtClean="0">
                <a:solidFill>
                  <a:schemeClr val="accent6">
                    <a:lumMod val="40000"/>
                    <a:lumOff val="60000"/>
                  </a:schemeClr>
                </a:solidFill>
                <a:latin typeface="Bookman Old Style" pitchFamily="18" charset="0"/>
              </a:rPr>
              <a:t>ultivibrator</a:t>
            </a:r>
            <a:r>
              <a:rPr lang="en-IN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Bookman Old Style" pitchFamily="18" charset="0"/>
              </a:rPr>
              <a:t> </a:t>
            </a:r>
            <a:r>
              <a:rPr lang="en-IN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Bookman Old Style" pitchFamily="18" charset="0"/>
              </a:rPr>
              <a:t>is a circuit element which has two </a:t>
            </a:r>
            <a:r>
              <a:rPr lang="en-IN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Bookman Old Style" pitchFamily="18" charset="0"/>
              </a:rPr>
              <a:t>   states </a:t>
            </a:r>
            <a:r>
              <a:rPr lang="en-IN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Bookman Old Style" pitchFamily="18" charset="0"/>
              </a:rPr>
              <a:t>and is not stable in either state, </a:t>
            </a:r>
            <a:r>
              <a:rPr lang="en-IN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Bookman Old Style" pitchFamily="18" charset="0"/>
              </a:rPr>
              <a:t>i.e. </a:t>
            </a:r>
            <a:r>
              <a:rPr lang="en-IN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Bookman Old Style" pitchFamily="18" charset="0"/>
              </a:rPr>
              <a:t>it </a:t>
            </a:r>
            <a:r>
              <a:rPr lang="en-IN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Bookman Old Style" pitchFamily="18" charset="0"/>
              </a:rPr>
              <a:t>continuously   switches </a:t>
            </a:r>
            <a:r>
              <a:rPr lang="en-IN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Bookman Old Style" pitchFamily="18" charset="0"/>
              </a:rPr>
              <a:t>from one state to the other. It is used to produce a square wave output as given below.</a:t>
            </a:r>
          </a:p>
          <a:p>
            <a:endParaRPr lang="en-US" dirty="0"/>
          </a:p>
        </p:txBody>
      </p:sp>
      <p:pic>
        <p:nvPicPr>
          <p:cNvPr id="4" name="Picture 3" descr="Square Wave Output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934" y="3717826"/>
            <a:ext cx="4458801" cy="25347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42674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13198</TotalTime>
  <Words>779</Words>
  <Application>Microsoft Office PowerPoint</Application>
  <PresentationFormat>Custom</PresentationFormat>
  <Paragraphs>131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37" baseType="lpstr">
      <vt:lpstr>Arial</vt:lpstr>
      <vt:lpstr>Berlin Sans FB Demi</vt:lpstr>
      <vt:lpstr>Calibri Light</vt:lpstr>
      <vt:lpstr>Bookman Old Style</vt:lpstr>
      <vt:lpstr>Baskerville Old Face</vt:lpstr>
      <vt:lpstr>굴림체</vt:lpstr>
      <vt:lpstr>High Tower Text</vt:lpstr>
      <vt:lpstr>Algerian</vt:lpstr>
      <vt:lpstr>맑은 고딕</vt:lpstr>
      <vt:lpstr>Arial Black</vt:lpstr>
      <vt:lpstr>Rockwell</vt:lpstr>
      <vt:lpstr>Comic Sans MS</vt:lpstr>
      <vt:lpstr>Cambria Math</vt:lpstr>
      <vt:lpstr>Calibri</vt:lpstr>
      <vt:lpstr>Copperplate Gothic Light</vt:lpstr>
      <vt:lpstr>Copperplate Gothic Bold</vt:lpstr>
      <vt:lpstr>굴림</vt:lpstr>
      <vt:lpstr>Bodoni MT</vt:lpstr>
      <vt:lpstr>Arial Rounded MT Bold</vt:lpstr>
      <vt:lpstr>Britannic Bold</vt:lpstr>
      <vt:lpstr>Times New Roman</vt:lpstr>
      <vt:lpstr>Noto Sans</vt:lpstr>
      <vt:lpstr>Office 테마</vt:lpstr>
      <vt:lpstr>BURGLAR ALARM SYSTEM</vt:lpstr>
      <vt:lpstr>PowerPoint Presentation</vt:lpstr>
      <vt:lpstr>PowerPoint Presentation</vt:lpstr>
      <vt:lpstr>PowerPoint Presentation</vt:lpstr>
      <vt:lpstr>The 555 timer IC is an integrated circuit (chip) used in a variety of timer, delay, pulse generation, and oscillator    applications. Here, we use it as an Astable Multivibrator. The IC 555 timer consists of 8 pins as shown.  </vt:lpstr>
      <vt:lpstr>COMPONENTS OF THE IC 555 TIMER :</vt:lpstr>
      <vt:lpstr>PowerPoint Presentation</vt:lpstr>
      <vt:lpstr>BIPOLAR JUNCTION TRANSISTOR</vt:lpstr>
      <vt:lpstr>IC 555 TIMER AS AN ASTABLE MULTIVIBRATOR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admin</cp:lastModifiedBy>
  <cp:revision>32</cp:revision>
  <dcterms:created xsi:type="dcterms:W3CDTF">2010-02-01T08:03:16Z</dcterms:created>
  <dcterms:modified xsi:type="dcterms:W3CDTF">2020-11-13T13:01:35Z</dcterms:modified>
  <cp:category>www.slidemembers.com</cp:category>
</cp:coreProperties>
</file>